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6" r:id="rId2"/>
    <p:sldId id="350" r:id="rId3"/>
    <p:sldId id="305" r:id="rId4"/>
    <p:sldId id="290" r:id="rId5"/>
    <p:sldId id="356" r:id="rId6"/>
    <p:sldId id="303" r:id="rId7"/>
    <p:sldId id="304" r:id="rId8"/>
    <p:sldId id="266" r:id="rId9"/>
    <p:sldId id="342" r:id="rId10"/>
    <p:sldId id="353" r:id="rId11"/>
    <p:sldId id="307" r:id="rId12"/>
    <p:sldId id="345" r:id="rId13"/>
    <p:sldId id="309" r:id="rId14"/>
    <p:sldId id="313" r:id="rId15"/>
    <p:sldId id="320" r:id="rId16"/>
    <p:sldId id="314" r:id="rId17"/>
    <p:sldId id="343" r:id="rId18"/>
    <p:sldId id="355" r:id="rId19"/>
    <p:sldId id="334" r:id="rId20"/>
    <p:sldId id="357" r:id="rId21"/>
    <p:sldId id="358" r:id="rId22"/>
    <p:sldId id="359" r:id="rId23"/>
    <p:sldId id="36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Dhall" initials="M"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496ABE"/>
    <a:srgbClr val="25408F"/>
    <a:srgbClr val="963AFF"/>
    <a:srgbClr val="0093D0"/>
    <a:srgbClr val="00FFE1"/>
    <a:srgbClr val="6A2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87247" autoAdjust="0"/>
  </p:normalViewPr>
  <p:slideViewPr>
    <p:cSldViewPr>
      <p:cViewPr varScale="1">
        <p:scale>
          <a:sx n="96" d="100"/>
          <a:sy n="96" d="100"/>
        </p:scale>
        <p:origin x="248" y="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8" d="100"/>
          <a:sy n="88" d="100"/>
        </p:scale>
        <p:origin x="-385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BD8537-A10C-4A0B-A7F2-25C5E760EF29}" type="datetimeFigureOut">
              <a:rPr lang="en-US" smtClean="0"/>
              <a:pPr/>
              <a:t>9/29/2016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31F8282-8B35-4012-AD61-F5D897ED4785}" type="slidenum">
              <a:rPr lang="en-US" smtClean="0"/>
              <a:pPr/>
              <a:t>‹#›</a:t>
            </a:fld>
            <a:endParaRPr lang="en-US" dirty="0"/>
          </a:p>
        </p:txBody>
      </p:sp>
    </p:spTree>
    <p:extLst>
      <p:ext uri="{BB962C8B-B14F-4D97-AF65-F5344CB8AC3E}">
        <p14:creationId xmlns:p14="http://schemas.microsoft.com/office/powerpoint/2010/main" val="2900115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E90C99-1C25-446E-8149-091FAA8B8384}"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91A962-5F40-41B2-A67F-A689B7BDC3C7}" type="slidenum">
              <a:rPr lang="en-US" smtClean="0"/>
              <a:pPr/>
              <a:t>‹#›</a:t>
            </a:fld>
            <a:endParaRPr lang="en-US" dirty="0"/>
          </a:p>
        </p:txBody>
      </p:sp>
    </p:spTree>
    <p:extLst>
      <p:ext uri="{BB962C8B-B14F-4D97-AF65-F5344CB8AC3E}">
        <p14:creationId xmlns:p14="http://schemas.microsoft.com/office/powerpoint/2010/main" val="45899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1A962-5F40-41B2-A67F-A689B7BDC3C7}" type="slidenum">
              <a:rPr lang="en-US" smtClean="0"/>
              <a:pPr/>
              <a:t>1</a:t>
            </a:fld>
            <a:endParaRPr lang="en-US" dirty="0"/>
          </a:p>
        </p:txBody>
      </p:sp>
    </p:spTree>
    <p:extLst>
      <p:ext uri="{BB962C8B-B14F-4D97-AF65-F5344CB8AC3E}">
        <p14:creationId xmlns:p14="http://schemas.microsoft.com/office/powerpoint/2010/main" val="174511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remember</a:t>
            </a:r>
            <a:r>
              <a:rPr lang="en-US" baseline="0" dirty="0" smtClean="0"/>
              <a:t> from my previous slide, there were two ways of reducing Harmful Blue Light in the past; tints or reflective protection.  </a:t>
            </a:r>
            <a:r>
              <a:rPr lang="en-US" dirty="0" smtClean="0"/>
              <a:t>The</a:t>
            </a:r>
            <a:r>
              <a:rPr lang="en-US" baseline="0" dirty="0" smtClean="0"/>
              <a:t> Smart Blue Filter™ feature works on a new principle of absorption, and has embedded protection that is built into the lens to reduce at least 20% of harmful Blue Light.  To reduce this light even more, Smart Blue Filter products should be combined with </a:t>
            </a:r>
            <a:r>
              <a:rPr lang="en-US" baseline="0" dirty="0" err="1" smtClean="0"/>
              <a:t>Crizal</a:t>
            </a:r>
            <a:r>
              <a:rPr lang="en-US" baseline="0" dirty="0" smtClean="0"/>
              <a:t>® </a:t>
            </a:r>
            <a:r>
              <a:rPr lang="en-US" baseline="0" dirty="0" err="1" smtClean="0"/>
              <a:t>Prevencia</a:t>
            </a:r>
            <a:r>
              <a:rPr lang="en-US" baseline="0" dirty="0" smtClean="0"/>
              <a:t>®.  Together they will both absorb and reflect the light that is harmful to your patients’ eyes. </a:t>
            </a:r>
          </a:p>
        </p:txBody>
      </p:sp>
      <p:sp>
        <p:nvSpPr>
          <p:cNvPr id="4" name="Slide Number Placeholder 3"/>
          <p:cNvSpPr>
            <a:spLocks noGrp="1"/>
          </p:cNvSpPr>
          <p:nvPr>
            <p:ph type="sldNum" sz="quarter" idx="10"/>
          </p:nvPr>
        </p:nvSpPr>
        <p:spPr/>
        <p:txBody>
          <a:bodyPr/>
          <a:lstStyle/>
          <a:p>
            <a:fld id="{59FB8CD6-A1CC-4CD9-856E-6C2E9D4DF6A2}" type="slidenum">
              <a:rPr lang="en-US" smtClean="0"/>
              <a:pPr/>
              <a:t>11</a:t>
            </a:fld>
            <a:endParaRPr lang="en-US" dirty="0"/>
          </a:p>
        </p:txBody>
      </p:sp>
    </p:spTree>
    <p:extLst>
      <p:ext uri="{BB962C8B-B14F-4D97-AF65-F5344CB8AC3E}">
        <p14:creationId xmlns:p14="http://schemas.microsoft.com/office/powerpoint/2010/main" val="266937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Essilor</a:t>
            </a:r>
            <a:r>
              <a:rPr lang="en-US" sz="1200" kern="1200" baseline="0" dirty="0" smtClean="0">
                <a:solidFill>
                  <a:schemeClr val="tx1"/>
                </a:solidFill>
                <a:latin typeface="+mn-lt"/>
                <a:ea typeface="+mn-ea"/>
                <a:cs typeface="+mn-cs"/>
              </a:rPr>
              <a:t>, we are committed to exploring the long term impact of prolonged exposure to Harmful Blue Light and will continue our research so that we can better understand its impact on the eye.  One thing we know for sure, is that there are no beneficial effects of Blue-Violet 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also know that harmful Blue Light has been linked</a:t>
            </a:r>
            <a:r>
              <a:rPr lang="en-US" sz="1200" kern="1200" baseline="0" dirty="0" smtClean="0">
                <a:solidFill>
                  <a:schemeClr val="tx1"/>
                </a:solidFill>
                <a:latin typeface="+mn-lt"/>
                <a:ea typeface="+mn-ea"/>
                <a:cs typeface="+mn-cs"/>
              </a:rPr>
              <a:t> to retinal disorders such as age-related macular degeneration (AMD), </a:t>
            </a:r>
            <a:r>
              <a:rPr lang="en-US" sz="1200" kern="1200" dirty="0" smtClean="0">
                <a:solidFill>
                  <a:schemeClr val="tx1"/>
                </a:solidFill>
                <a:latin typeface="+mn-lt"/>
                <a:ea typeface="+mn-ea"/>
                <a:cs typeface="+mn-cs"/>
              </a:rPr>
              <a:t>which is the leading cause of blindness for adults over the age of 50 in the US.  There has been a lot of research and discussion regarding this topic in the optical industry, and there appears to be several contributing factors regarding macular degeneration including: </a:t>
            </a:r>
          </a:p>
          <a:p>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Age</a:t>
            </a:r>
          </a:p>
          <a:p>
            <a:pPr marL="228600" indent="-228600">
              <a:buFont typeface="+mj-lt"/>
              <a:buAutoNum type="arabicPeriod"/>
            </a:pPr>
            <a:r>
              <a:rPr lang="en-US" sz="1200" kern="1200" dirty="0" smtClean="0">
                <a:solidFill>
                  <a:schemeClr val="tx1"/>
                </a:solidFill>
                <a:latin typeface="+mn-lt"/>
                <a:ea typeface="+mn-ea"/>
                <a:cs typeface="+mn-cs"/>
              </a:rPr>
              <a:t>Genetics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L</a:t>
            </a:r>
            <a:r>
              <a:rPr lang="en-US" sz="1200" kern="1200" dirty="0" smtClean="0">
                <a:solidFill>
                  <a:schemeClr val="tx1"/>
                </a:solidFill>
                <a:latin typeface="+mn-lt"/>
                <a:ea typeface="+mn-ea"/>
                <a:cs typeface="+mn-cs"/>
              </a:rPr>
              <a:t>ong</a:t>
            </a:r>
            <a:r>
              <a:rPr lang="en-US" sz="1200" kern="1200" baseline="0" dirty="0" smtClean="0">
                <a:solidFill>
                  <a:schemeClr val="tx1"/>
                </a:solidFill>
                <a:latin typeface="+mn-lt"/>
                <a:ea typeface="+mn-ea"/>
                <a:cs typeface="+mn-cs"/>
              </a:rPr>
              <a:t> term e</a:t>
            </a:r>
            <a:r>
              <a:rPr lang="en-US" sz="1200" kern="1200" dirty="0" smtClean="0">
                <a:solidFill>
                  <a:schemeClr val="tx1"/>
                </a:solidFill>
                <a:latin typeface="+mn-lt"/>
                <a:ea typeface="+mn-ea"/>
                <a:cs typeface="+mn-cs"/>
              </a:rPr>
              <a:t>xposure to Harmful Blue Light</a:t>
            </a:r>
          </a:p>
          <a:p>
            <a:pPr marL="228600" indent="-228600">
              <a:buFont typeface="+mj-lt"/>
              <a:buAutoNum type="arabicPeriod"/>
            </a:pPr>
            <a:r>
              <a:rPr lang="en-US" sz="1200" kern="1200" dirty="0" smtClean="0">
                <a:solidFill>
                  <a:schemeClr val="tx1"/>
                </a:solidFill>
                <a:latin typeface="+mn-lt"/>
                <a:ea typeface="+mn-ea"/>
                <a:cs typeface="+mn-cs"/>
              </a:rPr>
              <a:t>Lifestyle</a:t>
            </a:r>
            <a:r>
              <a:rPr lang="en-US" sz="1200" kern="1200" baseline="0" dirty="0" smtClean="0">
                <a:solidFill>
                  <a:schemeClr val="tx1"/>
                </a:solidFill>
                <a:latin typeface="+mn-lt"/>
                <a:ea typeface="+mn-ea"/>
                <a:cs typeface="+mn-cs"/>
              </a:rPr>
              <a:t> (e.g. smoking)</a:t>
            </a:r>
          </a:p>
          <a:p>
            <a:pPr marL="228600" indent="-228600">
              <a:buFont typeface="+mj-lt"/>
              <a:buAutoNum type="arabicPeriod"/>
            </a:pPr>
            <a:r>
              <a:rPr lang="en-US" sz="1200" kern="1200" baseline="0" dirty="0" smtClean="0">
                <a:solidFill>
                  <a:schemeClr val="tx1"/>
                </a:solidFill>
                <a:latin typeface="+mn-lt"/>
                <a:ea typeface="+mn-ea"/>
                <a:cs typeface="+mn-cs"/>
              </a:rPr>
              <a:t>Obesity </a:t>
            </a:r>
          </a:p>
          <a:p>
            <a:pPr marL="228600" indent="-228600">
              <a:buFont typeface="+mj-lt"/>
              <a:buAutoNum type="arabicPeriod"/>
            </a:pPr>
            <a:r>
              <a:rPr lang="en-US" sz="1200" kern="1200" baseline="0" dirty="0" smtClean="0">
                <a:solidFill>
                  <a:schemeClr val="tx1"/>
                </a:solidFill>
                <a:latin typeface="+mn-lt"/>
                <a:ea typeface="+mn-ea"/>
                <a:cs typeface="+mn-cs"/>
              </a:rPr>
              <a:t>Lack of antioxidants in the daily diet</a:t>
            </a:r>
            <a:endParaRPr lang="en-US" sz="1200" kern="1200" dirty="0" smtClean="0">
              <a:solidFill>
                <a:schemeClr val="tx1"/>
              </a:solidFill>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91A962-5F40-41B2-A67F-A689B7BDC3C7}" type="slidenum">
              <a:rPr lang="en-US" smtClean="0"/>
              <a:pPr/>
              <a:t>12</a:t>
            </a:fld>
            <a:endParaRPr lang="en-US" dirty="0"/>
          </a:p>
        </p:txBody>
      </p:sp>
    </p:spTree>
    <p:extLst>
      <p:ext uri="{BB962C8B-B14F-4D97-AF65-F5344CB8AC3E}">
        <p14:creationId xmlns:p14="http://schemas.microsoft.com/office/powerpoint/2010/main" val="371687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Innovation from </a:t>
            </a:r>
            <a:r>
              <a:rPr lang="en-US" dirty="0" err="1" smtClean="0"/>
              <a:t>Essilor</a:t>
            </a:r>
            <a:r>
              <a:rPr lang="en-US" dirty="0" smtClean="0"/>
              <a:t> means that millions will have access to premium clear lenses that will</a:t>
            </a:r>
            <a:r>
              <a:rPr lang="en-US" b="0" dirty="0" smtClean="0"/>
              <a:t> block at least 20% of H</a:t>
            </a:r>
            <a:r>
              <a:rPr lang="en-US" dirty="0" smtClean="0"/>
              <a:t>armful Blue Light.  By connecting this feature</a:t>
            </a:r>
            <a:r>
              <a:rPr lang="en-US" baseline="0" dirty="0" smtClean="0"/>
              <a:t> with</a:t>
            </a:r>
            <a:r>
              <a:rPr lang="en-US" dirty="0" smtClean="0"/>
              <a:t> </a:t>
            </a:r>
            <a:r>
              <a:rPr lang="en-US" dirty="0" err="1" smtClean="0"/>
              <a:t>Essilor’s</a:t>
            </a:r>
            <a:r>
              <a:rPr lang="en-US" dirty="0" smtClean="0"/>
              <a:t> top brands, we’ve removed the barriers that typically prevent rapid adoption</a:t>
            </a:r>
            <a:r>
              <a:rPr lang="en-US" baseline="0" dirty="0" smtClean="0"/>
              <a:t> of new eye protection technologies.</a:t>
            </a:r>
          </a:p>
          <a:p>
            <a:endParaRPr lang="en-US" dirty="0" smtClean="0"/>
          </a:p>
          <a:p>
            <a:r>
              <a:rPr lang="en-US" dirty="0" smtClean="0"/>
              <a:t>Smart Blue Filter will be found within</a:t>
            </a:r>
            <a:r>
              <a:rPr lang="en-US" baseline="0" dirty="0" smtClean="0"/>
              <a:t> the following select premium </a:t>
            </a:r>
            <a:r>
              <a:rPr lang="en-US" dirty="0" smtClean="0"/>
              <a:t>products:</a:t>
            </a:r>
          </a:p>
          <a:p>
            <a:pPr lvl="1"/>
            <a:r>
              <a:rPr lang="en-US" dirty="0" err="1" smtClean="0"/>
              <a:t>Varilux</a:t>
            </a:r>
            <a:r>
              <a:rPr lang="en-US" dirty="0" smtClean="0"/>
              <a:t>® Digital*, </a:t>
            </a:r>
            <a:r>
              <a:rPr lang="en-US" dirty="0" err="1" smtClean="0"/>
              <a:t>Eyezen</a:t>
            </a:r>
            <a:r>
              <a:rPr lang="en-US" dirty="0" smtClean="0"/>
              <a:t>+™, and Transitions® lenses.  </a:t>
            </a:r>
          </a:p>
          <a:p>
            <a:endParaRPr lang="en-US" dirty="0" smtClean="0"/>
          </a:p>
          <a:p>
            <a:r>
              <a:rPr lang="en-US" dirty="0" smtClean="0"/>
              <a:t>This will reduce</a:t>
            </a:r>
            <a:r>
              <a:rPr lang="en-US" baseline="0" dirty="0" smtClean="0"/>
              <a:t> exposure to Harmful Blue Light for</a:t>
            </a:r>
            <a:r>
              <a:rPr lang="en-US" dirty="0" smtClean="0"/>
              <a:t> millions of wearers in the first year alone!  Now, when you order a </a:t>
            </a:r>
            <a:r>
              <a:rPr lang="en-US" dirty="0" err="1" smtClean="0"/>
              <a:t>Varilux</a:t>
            </a:r>
            <a:r>
              <a:rPr lang="en-US" dirty="0" smtClean="0"/>
              <a:t> Digital*, </a:t>
            </a:r>
            <a:r>
              <a:rPr lang="en-US" dirty="0" err="1" smtClean="0"/>
              <a:t>Eyezen</a:t>
            </a:r>
            <a:r>
              <a:rPr lang="en-US" dirty="0" smtClean="0"/>
              <a:t>+ or Transitions lens, you</a:t>
            </a:r>
            <a:r>
              <a:rPr lang="en-US" baseline="0" dirty="0" smtClean="0"/>
              <a:t>r patients will receive </a:t>
            </a:r>
            <a:r>
              <a:rPr lang="en-US" dirty="0" smtClean="0"/>
              <a:t>Smart Blue Filter at no additional price increase to you!</a:t>
            </a:r>
          </a:p>
          <a:p>
            <a:endParaRPr lang="en-US" i="1" dirty="0" smtClean="0"/>
          </a:p>
          <a:p>
            <a:r>
              <a:rPr lang="en-US" i="1" dirty="0" smtClean="0"/>
              <a:t>*all </a:t>
            </a:r>
            <a:r>
              <a:rPr lang="en-US" i="1" dirty="0" err="1" smtClean="0"/>
              <a:t>Varilux</a:t>
            </a:r>
            <a:r>
              <a:rPr lang="en-US" i="1" dirty="0" smtClean="0"/>
              <a:t> digital products except our</a:t>
            </a:r>
            <a:r>
              <a:rPr lang="en-US" i="1" baseline="0" dirty="0" smtClean="0"/>
              <a:t> </a:t>
            </a:r>
            <a:r>
              <a:rPr lang="en-US" i="1" baseline="0" dirty="0" err="1" smtClean="0"/>
              <a:t>Varilux</a:t>
            </a:r>
            <a:r>
              <a:rPr lang="en-US" i="1" baseline="0" dirty="0" smtClean="0"/>
              <a:t> </a:t>
            </a:r>
            <a:r>
              <a:rPr lang="en-US" i="1" baseline="0" dirty="0" err="1" smtClean="0"/>
              <a:t>Physio</a:t>
            </a:r>
            <a:r>
              <a:rPr lang="en-US" i="1" baseline="0" dirty="0" smtClean="0"/>
              <a:t> Enhanced &amp; </a:t>
            </a:r>
            <a:r>
              <a:rPr lang="en-US" i="1" baseline="0" dirty="0" err="1" smtClean="0"/>
              <a:t>Varilux</a:t>
            </a:r>
            <a:r>
              <a:rPr lang="en-US" i="1" baseline="0" dirty="0" smtClean="0"/>
              <a:t> Comfort Enhanced designs</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13</a:t>
            </a:fld>
            <a:endParaRPr lang="en-US" dirty="0"/>
          </a:p>
        </p:txBody>
      </p:sp>
    </p:spTree>
    <p:extLst>
      <p:ext uri="{BB962C8B-B14F-4D97-AF65-F5344CB8AC3E}">
        <p14:creationId xmlns:p14="http://schemas.microsoft.com/office/powerpoint/2010/main" val="7466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Varilux</a:t>
            </a:r>
            <a:r>
              <a:rPr lang="en-US" baseline="0" dirty="0" smtClean="0"/>
              <a:t>®, the #1 progressive lens brand will now reduce Harmful Blue Light at no additional cost to you!  </a:t>
            </a:r>
            <a:r>
              <a:rPr lang="en-US" baseline="0" dirty="0" err="1" smtClean="0"/>
              <a:t>Varilux</a:t>
            </a:r>
            <a:r>
              <a:rPr lang="en-US" baseline="0" dirty="0" smtClean="0"/>
              <a:t> progressive lenses provide sharp vision and smooth transitions at any distance.  Since the first </a:t>
            </a:r>
            <a:r>
              <a:rPr lang="en-US" baseline="0" dirty="0" err="1" smtClean="0"/>
              <a:t>Varilux</a:t>
            </a:r>
            <a:r>
              <a:rPr lang="en-US" baseline="0" dirty="0" smtClean="0"/>
              <a:t> progressive lens was introduced in 1959, </a:t>
            </a:r>
            <a:r>
              <a:rPr lang="en-US" baseline="0" dirty="0" err="1" smtClean="0"/>
              <a:t>Varilux</a:t>
            </a:r>
            <a:r>
              <a:rPr lang="en-US" baseline="0" dirty="0" smtClean="0"/>
              <a:t> has been the innovation leader in the progressive lens category.  The latest example, Smart Blue Filter™, will automatically come in all </a:t>
            </a:r>
            <a:r>
              <a:rPr lang="en-US" baseline="0" dirty="0" err="1" smtClean="0"/>
              <a:t>Varilux</a:t>
            </a:r>
            <a:r>
              <a:rPr lang="en-US" baseline="0" dirty="0" smtClean="0"/>
              <a:t> digital lenses, except the </a:t>
            </a:r>
            <a:r>
              <a:rPr lang="en-US" baseline="0" dirty="0" err="1" smtClean="0"/>
              <a:t>Varilux</a:t>
            </a:r>
            <a:r>
              <a:rPr lang="en-US" baseline="0" dirty="0" smtClean="0"/>
              <a:t> Enhanced designs and those that are traditionally surfaced.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What materials are launching April 19</a:t>
            </a:r>
            <a:r>
              <a:rPr lang="en-US" b="1"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th</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endParaRPr lang="en-US" sz="1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a:p>
            <a:pPr marL="455613" indent="-107950">
              <a:buNone/>
            </a:pPr>
            <a:r>
              <a:rPr 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1.50 Plastic, </a:t>
            </a:r>
            <a:r>
              <a:rPr lang="en-US"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Airwear</a:t>
            </a:r>
            <a:r>
              <a:rPr lang="en-US" sz="1200" kern="0" baseline="6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Polycarbonate, </a:t>
            </a:r>
            <a:r>
              <a:rPr lang="en-US"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Thin&amp;Lite</a:t>
            </a:r>
            <a:r>
              <a:rPr lang="en-US" sz="1200" kern="0" baseline="6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1.67</a:t>
            </a:r>
          </a:p>
          <a:p>
            <a:pPr marL="742950" lvl="1">
              <a:buSzPct val="91000"/>
              <a:buBlip>
                <a:blip r:embed="rId3"/>
              </a:buBlip>
              <a:tabLst>
                <a:tab pos="627063" algn="l"/>
              </a:tabLst>
            </a:pPr>
            <a:r>
              <a:rPr lang="en-US" sz="1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Later in 2016:  </a:t>
            </a:r>
            <a:r>
              <a:rPr lang="en-US" sz="14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Thin&amp;Lite</a:t>
            </a:r>
            <a:r>
              <a:rPr lang="en-US" sz="1200" kern="0" baseline="6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sz="1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1.60, TREXA™ (</a:t>
            </a:r>
            <a:r>
              <a:rPr lang="en-US" sz="14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Trivex</a:t>
            </a:r>
            <a:r>
              <a:rPr lang="en-US" sz="1200" kern="0" baseline="5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sz="1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a:t>
            </a:r>
            <a:r>
              <a:rPr lang="en-US" sz="1400" kern="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Thin&amp;Lite</a:t>
            </a:r>
            <a:r>
              <a:rPr lang="en-US" sz="1200" kern="0" baseline="5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sz="1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a:t>
            </a:r>
            <a:r>
              <a:rPr 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1.74</a:t>
            </a:r>
          </a:p>
          <a:p>
            <a:pPr marL="742950" lvl="1">
              <a:buSzPct val="91000"/>
              <a:buBlip>
                <a:blip r:embed="rId3"/>
              </a:buBlip>
              <a:tabLst>
                <a:tab pos="627063" algn="l"/>
              </a:tabLst>
            </a:pPr>
            <a:endParaRPr lang="en-US"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a:p>
            <a:pPr>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How to verify that you</a:t>
            </a:r>
            <a:r>
              <a:rPr lang="en-US" b="1"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have</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received a Smart Blue Filter</a:t>
            </a:r>
            <a:r>
              <a:rPr lang="en-US" b="1"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lenses:</a:t>
            </a:r>
          </a:p>
          <a:p>
            <a:pPr marL="45720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There is no change in ordering systems for the new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Varilux</a:t>
            </a:r>
            <a:r>
              <a:rPr lang="en-US" sz="1200" baseline="6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Smart Blue Filter</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 lenses, and there are no new engravings.  To verify a Smart Blue Filter lens, we have asked all Lab Management Systems to include the letters SBF on the invoice/pack slip.</a:t>
            </a:r>
          </a:p>
          <a:p>
            <a:pPr marL="742950" lvl="1">
              <a:buSzPct val="91000"/>
              <a:buBlip>
                <a:blip r:embed="rId3"/>
              </a:buBlip>
              <a:tabLst>
                <a:tab pos="627063" algn="l"/>
              </a:tabLst>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14</a:t>
            </a:fld>
            <a:endParaRPr lang="en-US" dirty="0"/>
          </a:p>
        </p:txBody>
      </p:sp>
    </p:spTree>
    <p:extLst>
      <p:ext uri="{BB962C8B-B14F-4D97-AF65-F5344CB8AC3E}">
        <p14:creationId xmlns:p14="http://schemas.microsoft.com/office/powerpoint/2010/main" val="305577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Beginning March</a:t>
            </a:r>
            <a:r>
              <a:rPr lang="en-US" sz="1200" b="0" i="0" kern="1200" baseline="0" dirty="0" smtClean="0">
                <a:solidFill>
                  <a:schemeClr val="tx1"/>
                </a:solidFill>
                <a:latin typeface="+mn-lt"/>
                <a:ea typeface="+mn-ea"/>
                <a:cs typeface="+mn-cs"/>
              </a:rPr>
              <a:t> 29</a:t>
            </a:r>
            <a:r>
              <a:rPr lang="en-US" sz="1200" b="0" i="0" kern="1200" baseline="30000" dirty="0" smtClean="0">
                <a:solidFill>
                  <a:schemeClr val="tx1"/>
                </a:solidFill>
                <a:latin typeface="+mn-lt"/>
                <a:ea typeface="+mn-ea"/>
                <a:cs typeface="+mn-cs"/>
              </a:rPr>
              <a:t>th</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Eyezen</a:t>
            </a:r>
            <a:r>
              <a:rPr lang="en-US" sz="1200" b="0" i="0" kern="1200" dirty="0" smtClean="0">
                <a:solidFill>
                  <a:schemeClr val="tx1"/>
                </a:solidFill>
                <a:latin typeface="+mn-lt"/>
                <a:ea typeface="+mn-ea"/>
                <a:cs typeface="+mn-cs"/>
              </a:rPr>
              <a:t>™+ lenses can help reduce your single vision patients exposure to Harmful Blue</a:t>
            </a:r>
            <a:r>
              <a:rPr lang="en-US" sz="1200" b="0" i="0" kern="1200" baseline="0" dirty="0" smtClean="0">
                <a:solidFill>
                  <a:schemeClr val="tx1"/>
                </a:solidFill>
                <a:latin typeface="+mn-lt"/>
                <a:ea typeface="+mn-ea"/>
                <a:cs typeface="+mn-cs"/>
              </a:rPr>
              <a:t> Light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Eyezen</a:t>
            </a:r>
            <a:r>
              <a:rPr lang="en-US" sz="1200" b="0" i="0" kern="1200" dirty="0" smtClean="0">
                <a:solidFill>
                  <a:schemeClr val="tx1"/>
                </a:solidFill>
                <a:latin typeface="+mn-lt"/>
                <a:ea typeface="+mn-ea"/>
                <a:cs typeface="+mn-cs"/>
              </a:rPr>
              <a:t>+ lenses contain a small amount of accommodative relief to alleviate eyestrain caused by viewing digital devices, and provide an enhanced single vision solution for patients complaining of eyestrain.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We are actively working with VSP, </a:t>
            </a:r>
            <a:r>
              <a:rPr lang="en-US" sz="1200" b="0" i="0" kern="1200" dirty="0" err="1" smtClean="0">
                <a:solidFill>
                  <a:schemeClr val="tx1"/>
                </a:solidFill>
                <a:latin typeface="+mn-lt"/>
                <a:ea typeface="+mn-ea"/>
                <a:cs typeface="+mn-cs"/>
              </a:rPr>
              <a:t>EyeMed</a:t>
            </a:r>
            <a:r>
              <a:rPr lang="en-US" sz="1200" b="0" i="0" kern="1200" dirty="0" smtClean="0">
                <a:solidFill>
                  <a:schemeClr val="tx1"/>
                </a:solidFill>
                <a:latin typeface="+mn-lt"/>
                <a:ea typeface="+mn-ea"/>
                <a:cs typeface="+mn-cs"/>
              </a:rPr>
              <a:t> and other MVC partners to achieve categorization as quickly as possible. In both cases, </a:t>
            </a:r>
            <a:r>
              <a:rPr lang="en-US" sz="1200" b="0" i="0" kern="1200" dirty="0" err="1" smtClean="0">
                <a:solidFill>
                  <a:schemeClr val="tx1"/>
                </a:solidFill>
                <a:latin typeface="+mn-lt"/>
                <a:ea typeface="+mn-ea"/>
                <a:cs typeface="+mn-cs"/>
              </a:rPr>
              <a:t>Eyezen</a:t>
            </a:r>
            <a:r>
              <a:rPr lang="en-US" sz="1200" b="0" i="0" kern="1200" dirty="0" smtClean="0">
                <a:solidFill>
                  <a:schemeClr val="tx1"/>
                </a:solidFill>
                <a:latin typeface="+mn-lt"/>
                <a:ea typeface="+mn-ea"/>
                <a:cs typeface="+mn-cs"/>
              </a:rPr>
              <a:t>+ will be categorized simply as a </a:t>
            </a:r>
            <a:r>
              <a:rPr lang="en-US" sz="1200" b="0" i="1" kern="1200" dirty="0" smtClean="0">
                <a:solidFill>
                  <a:schemeClr val="tx1"/>
                </a:solidFill>
                <a:latin typeface="+mn-lt"/>
                <a:ea typeface="+mn-ea"/>
                <a:cs typeface="+mn-cs"/>
              </a:rPr>
              <a:t>Digital SV</a:t>
            </a:r>
            <a:r>
              <a:rPr lang="en-US" sz="1200" b="0" i="0" kern="1200" dirty="0" smtClean="0">
                <a:solidFill>
                  <a:schemeClr val="tx1"/>
                </a:solidFill>
                <a:latin typeface="+mn-lt"/>
                <a:ea typeface="+mn-ea"/>
                <a:cs typeface="+mn-cs"/>
              </a:rPr>
              <a:t> offering (Note: VSP refers to their Digital SV category as </a:t>
            </a:r>
            <a:r>
              <a:rPr lang="en-US" sz="1200" b="0" i="1" kern="1200" dirty="0" smtClean="0">
                <a:solidFill>
                  <a:schemeClr val="tx1"/>
                </a:solidFill>
                <a:latin typeface="+mn-lt"/>
                <a:ea typeface="+mn-ea"/>
                <a:cs typeface="+mn-cs"/>
              </a:rPr>
              <a:t>Digital Aspheric SV</a:t>
            </a:r>
            <a:r>
              <a:rPr lang="en-US" sz="1200" b="0" i="0" kern="1200" dirty="0" smtClean="0">
                <a:solidFill>
                  <a:schemeClr val="tx1"/>
                </a:solidFill>
                <a:latin typeface="+mn-lt"/>
                <a:ea typeface="+mn-ea"/>
                <a:cs typeface="+mn-cs"/>
              </a:rPr>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15</a:t>
            </a:fld>
            <a:endParaRPr lang="en-US" dirty="0"/>
          </a:p>
        </p:txBody>
      </p:sp>
    </p:spTree>
    <p:extLst>
      <p:ext uri="{BB962C8B-B14F-4D97-AF65-F5344CB8AC3E}">
        <p14:creationId xmlns:p14="http://schemas.microsoft.com/office/powerpoint/2010/main" val="313745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Due to the increased use of digital devices today, Transitions is excited to share that this feature is a part of every Transitions® adaptive lens!  Although this is not a new feature for Transitions lenses, we believe that it is important to talk about the Blue Light reduction benefits found in our lenses.  By focusing on the comprehensive indoor and outdoor Blue Light filtering benefits, Transitions products are able to appeal to today’s modern lifestyle. </a:t>
            </a:r>
            <a:endParaRPr lang="en-US" sz="1200" dirty="0" smtClean="0"/>
          </a:p>
          <a:p>
            <a:endParaRPr lang="en-US" sz="1200" dirty="0" smtClean="0"/>
          </a:p>
          <a:p>
            <a:r>
              <a:rPr lang="en-US" sz="1200" dirty="0" smtClean="0"/>
              <a:t>All Transitions lenses help reduce exposure to Harmful</a:t>
            </a:r>
            <a:r>
              <a:rPr lang="en-US" sz="1200" baseline="0" dirty="0" smtClean="0"/>
              <a:t> Blue Light under any and all lighting conditions.  Indoors, Transitions lenses safeguard against Harmful Blue Light emitted by artificial sources like digital devices and LED lights, while outdoors they help provide extra protection from the sun by shielding eyes from glare, intense Harmful Blue Light, and UV rays. </a:t>
            </a:r>
          </a:p>
          <a:p>
            <a:endParaRPr lang="en-US" sz="1200" b="0" baseline="0" dirty="0" smtClean="0"/>
          </a:p>
          <a:p>
            <a:r>
              <a:rPr lang="en-US" sz="1200" b="0" baseline="0" dirty="0" smtClean="0"/>
              <a:t>While in the un-activated (clear) indoor state, the </a:t>
            </a:r>
            <a:r>
              <a:rPr lang="en-US" sz="1200" b="0" baseline="0" dirty="0" err="1" smtClean="0"/>
              <a:t>photochromic</a:t>
            </a:r>
            <a:r>
              <a:rPr lang="en-US" sz="1200" b="0" baseline="0" dirty="0" smtClean="0"/>
              <a:t> molecules found in Transitions lenses block at least 20% of Harmful Blue Light without compromising indoor vision clarity.  Once activated (dark), Transitions lenses block up to 85% of Harmful Blue Light outdoors. </a:t>
            </a:r>
          </a:p>
          <a:p>
            <a:endParaRPr lang="en-US" sz="1200" baseline="0" dirty="0" smtClean="0"/>
          </a:p>
          <a:p>
            <a:r>
              <a:rPr lang="en-US" sz="1200" baseline="0" dirty="0" smtClean="0"/>
              <a:t>For patients at risk for AMD (those with a family </a:t>
            </a:r>
            <a:r>
              <a:rPr lang="en-US" sz="1200" b="0" baseline="0" dirty="0" smtClean="0"/>
              <a:t>history of AMD)- we recommend Transitions </a:t>
            </a:r>
            <a:r>
              <a:rPr lang="en-US" sz="1200" b="0" baseline="0" dirty="0" err="1" smtClean="0"/>
              <a:t>XTRActive</a:t>
            </a:r>
            <a:r>
              <a:rPr lang="en-US" sz="1200" b="0" baseline="0" dirty="0" smtClean="0"/>
              <a:t> adaptive lenses.  Indoors they will block at least 34% of Harmful Blue Light, and between 88-95% of Harmful Blue Light outdoors.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16</a:t>
            </a:fld>
            <a:endParaRPr lang="en-US" dirty="0"/>
          </a:p>
        </p:txBody>
      </p:sp>
    </p:spTree>
    <p:extLst>
      <p:ext uri="{BB962C8B-B14F-4D97-AF65-F5344CB8AC3E}">
        <p14:creationId xmlns:p14="http://schemas.microsoft.com/office/powerpoint/2010/main" val="63027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baseline="0" dirty="0" smtClean="0"/>
              <a:t>I know I’ve talked about a lot of Smart Blue Filter™ products, but when it comes to indoor clear lenses, there are 3 levels of protection:</a:t>
            </a:r>
          </a:p>
          <a:p>
            <a:pPr defTabSz="914350">
              <a:defRPr/>
            </a:pPr>
            <a:endParaRPr lang="en-US" b="1" baseline="0" dirty="0" smtClean="0"/>
          </a:p>
          <a:p>
            <a:pPr marL="228600" indent="-228600" algn="l">
              <a:buAutoNum type="arabicPeriod"/>
            </a:pPr>
            <a:r>
              <a:rPr lang="en-US" b="1" u="none" baseline="0" dirty="0" smtClean="0"/>
              <a:t>Essential Level:</a:t>
            </a:r>
          </a:p>
          <a:p>
            <a:pPr marL="685800" lvl="1" indent="-228600" algn="l">
              <a:buFont typeface="Arial" pitchFamily="34" charset="0"/>
              <a:buChar char="•"/>
            </a:pPr>
            <a:r>
              <a:rPr lang="en-US" b="0" u="none" baseline="0" dirty="0" smtClean="0"/>
              <a:t>The first </a:t>
            </a:r>
            <a:r>
              <a:rPr lang="en-US" baseline="0" dirty="0" smtClean="0"/>
              <a:t>level reduces at least 20% of Harmful Blue Light with our Smart Blue Filter products, (</a:t>
            </a:r>
            <a:r>
              <a:rPr lang="en-US" baseline="0" dirty="0" err="1" smtClean="0"/>
              <a:t>Varilux</a:t>
            </a:r>
            <a:r>
              <a:rPr lang="en-US" baseline="0" dirty="0" smtClean="0"/>
              <a:t>® Digital, Transitions® VII, or </a:t>
            </a:r>
            <a:r>
              <a:rPr lang="en-US" baseline="0" dirty="0" err="1" smtClean="0"/>
              <a:t>Eyezen</a:t>
            </a:r>
            <a:r>
              <a:rPr lang="en-US" baseline="0" dirty="0" smtClean="0"/>
              <a:t>™+ lenses) and when combined with our </a:t>
            </a:r>
            <a:r>
              <a:rPr lang="en-US" baseline="0" dirty="0" err="1" smtClean="0"/>
              <a:t>Crizal</a:t>
            </a:r>
            <a:r>
              <a:rPr lang="en-US" baseline="0" dirty="0" smtClean="0"/>
              <a:t> UV No-Glare treatments, patients will also receive an E-SPF of 25. </a:t>
            </a:r>
          </a:p>
          <a:p>
            <a:pPr marL="228587" indent="-228587"/>
            <a:r>
              <a:rPr lang="en-US" b="0" u="none" baseline="0" dirty="0" smtClean="0"/>
              <a:t>2. </a:t>
            </a:r>
            <a:r>
              <a:rPr lang="en-US" b="1" u="none" baseline="0" dirty="0" smtClean="0"/>
              <a:t>Advanced Level:</a:t>
            </a:r>
          </a:p>
          <a:p>
            <a:pPr marL="685787" lvl="1" indent="-228587">
              <a:buFont typeface="Arial" pitchFamily="34" charset="0"/>
              <a:buChar char="•"/>
            </a:pPr>
            <a:r>
              <a:rPr lang="en-US" sz="1200" b="0" i="0" kern="1200" dirty="0" smtClean="0">
                <a:solidFill>
                  <a:schemeClr val="tx1"/>
                </a:solidFill>
                <a:latin typeface="+mn-lt"/>
                <a:ea typeface="+mn-ea"/>
                <a:cs typeface="+mn-cs"/>
              </a:rPr>
              <a:t>The second level has advanced protection w</a:t>
            </a:r>
            <a:r>
              <a:rPr lang="en-US" b="0" u="none" baseline="0" dirty="0" smtClean="0"/>
              <a:t>hen </a:t>
            </a:r>
            <a:r>
              <a:rPr lang="en-US" b="0" u="none" baseline="0" dirty="0" err="1" smtClean="0"/>
              <a:t>Crizal</a:t>
            </a:r>
            <a:r>
              <a:rPr lang="en-US" b="0" u="none" baseline="0" dirty="0" smtClean="0"/>
              <a:t> </a:t>
            </a:r>
            <a:r>
              <a:rPr lang="en-US" b="0" u="none" baseline="0" dirty="0" err="1" smtClean="0"/>
              <a:t>Prevencia</a:t>
            </a:r>
            <a:r>
              <a:rPr lang="en-US" b="0" u="none" baseline="0" dirty="0" smtClean="0"/>
              <a:t> products are combined with</a:t>
            </a:r>
            <a:r>
              <a:rPr lang="en-US" baseline="0" dirty="0" smtClean="0"/>
              <a:t> the Smart Blue Filter products (</a:t>
            </a:r>
            <a:r>
              <a:rPr lang="en-US" baseline="0" dirty="0" err="1" smtClean="0"/>
              <a:t>Varilux</a:t>
            </a:r>
            <a:r>
              <a:rPr lang="en-US" baseline="0" dirty="0" smtClean="0"/>
              <a:t> Digital, Transitions VII, or </a:t>
            </a:r>
            <a:r>
              <a:rPr lang="en-US" baseline="0" dirty="0" err="1" smtClean="0"/>
              <a:t>Eyezen</a:t>
            </a:r>
            <a:r>
              <a:rPr lang="en-US" baseline="0" dirty="0" smtClean="0"/>
              <a:t>+ lenses).  When this happens, Harmful Blue Light will be reduced by 30% and patients will have an E-SPF of 25.  </a:t>
            </a:r>
          </a:p>
          <a:p>
            <a:pPr marL="228587" indent="-228587"/>
            <a:r>
              <a:rPr lang="en-US" b="0" u="none" baseline="0" dirty="0" smtClean="0"/>
              <a:t>3.</a:t>
            </a:r>
            <a:r>
              <a:rPr lang="en-US" b="1" u="none" baseline="0" dirty="0" smtClean="0"/>
              <a:t> Ultimate Level:</a:t>
            </a:r>
            <a:r>
              <a:rPr lang="en-US" b="0" u="none" baseline="0" dirty="0" smtClean="0"/>
              <a:t> </a:t>
            </a:r>
          </a:p>
          <a:p>
            <a:pPr marL="685787" lvl="1" indent="-228587">
              <a:buFont typeface="Arial" pitchFamily="34" charset="0"/>
              <a:buChar char="•"/>
            </a:pPr>
            <a:r>
              <a:rPr lang="en-US" b="0" u="none" baseline="0" dirty="0" smtClean="0"/>
              <a:t>The third level provides the best indoor reduction of UV and Harmful Blue Light exposure.  When Transitions </a:t>
            </a:r>
            <a:r>
              <a:rPr lang="en-US" b="0" u="none" baseline="0" dirty="0" err="1" smtClean="0"/>
              <a:t>XTRActive</a:t>
            </a:r>
            <a:r>
              <a:rPr lang="en-US" b="0" u="none" baseline="0" dirty="0" smtClean="0"/>
              <a:t> or Transitions Vantage Smart Blue Filter products are combined with a </a:t>
            </a:r>
            <a:r>
              <a:rPr lang="en-US" b="0" u="none" baseline="0" dirty="0" err="1" smtClean="0"/>
              <a:t>Crizal</a:t>
            </a:r>
            <a:r>
              <a:rPr lang="en-US" b="0" u="none" baseline="0" dirty="0" smtClean="0"/>
              <a:t> </a:t>
            </a:r>
            <a:r>
              <a:rPr lang="en-US" b="0" u="none" baseline="0" dirty="0" err="1" smtClean="0"/>
              <a:t>Prevencia</a:t>
            </a:r>
            <a:r>
              <a:rPr lang="en-US" b="0" u="none" baseline="0" dirty="0" smtClean="0"/>
              <a:t> No-Glare lens treatment, Harmful Blue Light is reduced by 45%, and patients will receive an E-SPF of 25. </a:t>
            </a:r>
            <a:endParaRPr lang="en-US" b="0" baseline="0" dirty="0" smtClean="0"/>
          </a:p>
        </p:txBody>
      </p:sp>
      <p:sp>
        <p:nvSpPr>
          <p:cNvPr id="4" name="Slide Number Placeholder 3"/>
          <p:cNvSpPr>
            <a:spLocks noGrp="1"/>
          </p:cNvSpPr>
          <p:nvPr>
            <p:ph type="sldNum" sz="quarter" idx="10"/>
          </p:nvPr>
        </p:nvSpPr>
        <p:spPr/>
        <p:txBody>
          <a:bodyPr/>
          <a:lstStyle/>
          <a:p>
            <a:fld id="{59FB8CD6-A1CC-4CD9-856E-6C2E9D4DF6A2}" type="slidenum">
              <a:rPr lang="en-US" smtClean="0"/>
              <a:pPr/>
              <a:t>17</a:t>
            </a:fld>
            <a:endParaRPr lang="en-US" dirty="0"/>
          </a:p>
        </p:txBody>
      </p:sp>
    </p:spTree>
    <p:extLst>
      <p:ext uri="{BB962C8B-B14F-4D97-AF65-F5344CB8AC3E}">
        <p14:creationId xmlns:p14="http://schemas.microsoft.com/office/powerpoint/2010/main" val="24562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Essilor</a:t>
            </a:r>
            <a:r>
              <a:rPr lang="en-US" dirty="0" smtClean="0"/>
              <a:t> is investing millions of dollars to bring this innovation to the market. However, we will not be passing ANY of the expense onto you! </a:t>
            </a:r>
            <a:r>
              <a:rPr lang="en-US" sz="1200" b="0" i="0" kern="1200" dirty="0" smtClean="0">
                <a:solidFill>
                  <a:schemeClr val="tx1"/>
                </a:solidFill>
                <a:latin typeface="+mn-lt"/>
                <a:ea typeface="+mn-ea"/>
                <a:cs typeface="+mn-cs"/>
              </a:rPr>
              <a:t>We want to continue helping independent </a:t>
            </a:r>
            <a:r>
              <a:rPr lang="en-US" sz="1200" b="0" i="0" kern="1200" dirty="0" err="1" smtClean="0">
                <a:solidFill>
                  <a:schemeClr val="tx1"/>
                </a:solidFill>
                <a:latin typeface="+mn-lt"/>
                <a:ea typeface="+mn-ea"/>
                <a:cs typeface="+mn-cs"/>
              </a:rPr>
              <a:t>eyecare</a:t>
            </a:r>
            <a:r>
              <a:rPr lang="en-US" sz="1200" b="0" i="0" kern="1200" dirty="0" smtClean="0">
                <a:solidFill>
                  <a:schemeClr val="tx1"/>
                </a:solidFill>
                <a:latin typeface="+mn-lt"/>
                <a:ea typeface="+mn-ea"/>
                <a:cs typeface="+mn-cs"/>
              </a:rPr>
              <a:t> professionals</a:t>
            </a:r>
            <a:r>
              <a:rPr lang="en-US" sz="1200" b="0" i="0" kern="1200" baseline="0" dirty="0" smtClean="0">
                <a:solidFill>
                  <a:schemeClr val="tx1"/>
                </a:solidFill>
                <a:latin typeface="+mn-lt"/>
                <a:ea typeface="+mn-ea"/>
                <a:cs typeface="+mn-cs"/>
              </a:rPr>
              <a:t> like you to </a:t>
            </a:r>
            <a:r>
              <a:rPr lang="en-US" sz="1200" b="0" i="0" kern="1200" dirty="0" smtClean="0">
                <a:solidFill>
                  <a:schemeClr val="tx1"/>
                </a:solidFill>
                <a:latin typeface="+mn-lt"/>
                <a:ea typeface="+mn-ea"/>
                <a:cs typeface="+mn-cs"/>
              </a:rPr>
              <a:t>acquire new patients and to provide the</a:t>
            </a:r>
            <a:r>
              <a:rPr lang="en-US" sz="1200" b="0" i="0" kern="1200" baseline="0" dirty="0" smtClean="0">
                <a:solidFill>
                  <a:schemeClr val="tx1"/>
                </a:solidFill>
                <a:latin typeface="+mn-lt"/>
                <a:ea typeface="+mn-ea"/>
                <a:cs typeface="+mn-cs"/>
              </a:rPr>
              <a:t> support you need to help </a:t>
            </a:r>
            <a:r>
              <a:rPr lang="en-US" sz="1200" b="0" i="0" kern="1200" dirty="0" smtClean="0">
                <a:solidFill>
                  <a:schemeClr val="tx1"/>
                </a:solidFill>
                <a:latin typeface="+mn-lt"/>
                <a:ea typeface="+mn-ea"/>
                <a:cs typeface="+mn-cs"/>
              </a:rPr>
              <a:t>grow your business. One way we are showing</a:t>
            </a:r>
            <a:r>
              <a:rPr lang="en-US" sz="1200" b="0" i="0" kern="1200" baseline="0" dirty="0" smtClean="0">
                <a:solidFill>
                  <a:schemeClr val="tx1"/>
                </a:solidFill>
                <a:latin typeface="+mn-lt"/>
                <a:ea typeface="+mn-ea"/>
                <a:cs typeface="+mn-cs"/>
              </a:rPr>
              <a:t> our support is through innovative products like Smart Blue Filter and our new comprehensive level of protection- the Eye Protect System. </a:t>
            </a:r>
            <a:endParaRPr lang="en-US"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19</a:t>
            </a:fld>
            <a:endParaRPr lang="en-US" dirty="0"/>
          </a:p>
        </p:txBody>
      </p:sp>
    </p:spTree>
    <p:extLst>
      <p:ext uri="{BB962C8B-B14F-4D97-AF65-F5344CB8AC3E}">
        <p14:creationId xmlns:p14="http://schemas.microsoft.com/office/powerpoint/2010/main" val="3334662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rgbClr val="C00000"/>
                </a:solidFill>
                <a:latin typeface="+mn-lt"/>
                <a:ea typeface="+mn-ea"/>
                <a:cs typeface="+mn-cs"/>
              </a:rPr>
              <a:t>When you combine Smart Blue Filter products with </a:t>
            </a:r>
            <a:r>
              <a:rPr lang="en-US" sz="1200" b="0" kern="1200" baseline="0" dirty="0" err="1" smtClean="0">
                <a:solidFill>
                  <a:srgbClr val="C00000"/>
                </a:solidFill>
                <a:latin typeface="+mn-lt"/>
                <a:ea typeface="+mn-ea"/>
                <a:cs typeface="+mn-cs"/>
              </a:rPr>
              <a:t>Crizal</a:t>
            </a:r>
            <a:r>
              <a:rPr lang="en-US" sz="1200" b="0" kern="1200" baseline="0" dirty="0" smtClean="0">
                <a:solidFill>
                  <a:srgbClr val="C00000"/>
                </a:solidFill>
                <a:latin typeface="+mn-lt"/>
                <a:ea typeface="+mn-ea"/>
                <a:cs typeface="+mn-cs"/>
              </a:rPr>
              <a:t> </a:t>
            </a:r>
            <a:r>
              <a:rPr lang="en-US" sz="1200" b="0" kern="1200" baseline="0" dirty="0" err="1" smtClean="0">
                <a:solidFill>
                  <a:srgbClr val="C00000"/>
                </a:solidFill>
                <a:latin typeface="+mn-lt"/>
                <a:ea typeface="+mn-ea"/>
                <a:cs typeface="+mn-cs"/>
              </a:rPr>
              <a:t>Prevencia</a:t>
            </a:r>
            <a:r>
              <a:rPr lang="en-US" sz="1200" b="0" kern="1200" baseline="0" dirty="0" smtClean="0">
                <a:solidFill>
                  <a:srgbClr val="C00000"/>
                </a:solidFill>
                <a:latin typeface="+mn-lt"/>
                <a:ea typeface="+mn-ea"/>
                <a:cs typeface="+mn-cs"/>
              </a:rPr>
              <a:t>, you will be providing your patients with an increased level of protection against Harmful Blue Light!</a:t>
            </a:r>
          </a:p>
        </p:txBody>
      </p:sp>
      <p:sp>
        <p:nvSpPr>
          <p:cNvPr id="4" name="Slide Number Placeholder 3"/>
          <p:cNvSpPr>
            <a:spLocks noGrp="1"/>
          </p:cNvSpPr>
          <p:nvPr>
            <p:ph type="sldNum" sz="quarter" idx="10"/>
          </p:nvPr>
        </p:nvSpPr>
        <p:spPr/>
        <p:txBody>
          <a:bodyPr/>
          <a:lstStyle/>
          <a:p>
            <a:fld id="{59FB8CD6-A1CC-4CD9-856E-6C2E9D4DF6A2}" type="slidenum">
              <a:rPr lang="en-US" smtClean="0"/>
              <a:pPr/>
              <a:t>20</a:t>
            </a:fld>
            <a:endParaRPr lang="en-US" dirty="0"/>
          </a:p>
        </p:txBody>
      </p:sp>
    </p:spTree>
    <p:extLst>
      <p:ext uri="{BB962C8B-B14F-4D97-AF65-F5344CB8AC3E}">
        <p14:creationId xmlns:p14="http://schemas.microsoft.com/office/powerpoint/2010/main" val="126881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Combine with </a:t>
            </a:r>
            <a:r>
              <a:rPr lang="en-US" sz="1200" b="0" i="0" kern="1200" baseline="0" dirty="0" err="1" smtClean="0">
                <a:solidFill>
                  <a:schemeClr val="tx1"/>
                </a:solidFill>
                <a:latin typeface="+mn-lt"/>
                <a:ea typeface="+mn-ea"/>
                <a:cs typeface="+mn-cs"/>
              </a:rPr>
              <a:t>Crizal</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Prevencia</a:t>
            </a:r>
            <a:r>
              <a:rPr lang="en-US" sz="1200" b="0" i="0" kern="1200" baseline="0" dirty="0" smtClean="0">
                <a:solidFill>
                  <a:schemeClr val="tx1"/>
                </a:solidFill>
                <a:latin typeface="+mn-lt"/>
                <a:ea typeface="+mn-ea"/>
                <a:cs typeface="+mn-cs"/>
              </a:rPr>
              <a:t>® for the increased protection against harmful light. </a:t>
            </a:r>
            <a:endParaRPr lang="en-US" sz="1200" b="0" kern="1200" baseline="0" dirty="0" smtClean="0">
              <a:solidFill>
                <a:srgbClr val="C0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91A962-5F40-41B2-A67F-A689B7BDC3C7}" type="slidenum">
              <a:rPr lang="en-US" smtClean="0"/>
              <a:pPr/>
              <a:t>21</a:t>
            </a:fld>
            <a:endParaRPr lang="en-US" dirty="0"/>
          </a:p>
        </p:txBody>
      </p:sp>
    </p:spTree>
    <p:extLst>
      <p:ext uri="{BB962C8B-B14F-4D97-AF65-F5344CB8AC3E}">
        <p14:creationId xmlns:p14="http://schemas.microsoft.com/office/powerpoint/2010/main" val="142621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At</a:t>
            </a:r>
            <a:r>
              <a:rPr lang="en-US" sz="1200" kern="1200" baseline="0" smtClean="0">
                <a:solidFill>
                  <a:schemeClr val="tx1"/>
                </a:solidFill>
                <a:latin typeface="+mn-lt"/>
                <a:ea typeface="+mn-ea"/>
                <a:cs typeface="+mn-cs"/>
              </a:rPr>
              <a:t> Essilor, we are committed to exploring the long term impact of prolonged exposure to Harmful Blue Light and will continue our research so that we can better understand its impact on the eye.  One thing we know for sure, is that there are no beneficial effects of Blue-Violet 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We also know that harmful Blue Light has been linked</a:t>
            </a:r>
            <a:r>
              <a:rPr lang="en-US" sz="1200" kern="1200" baseline="0" smtClean="0">
                <a:solidFill>
                  <a:schemeClr val="tx1"/>
                </a:solidFill>
                <a:latin typeface="+mn-lt"/>
                <a:ea typeface="+mn-ea"/>
                <a:cs typeface="+mn-cs"/>
              </a:rPr>
              <a:t> to retinal disorders such as age-related macular degeneration (AMD), </a:t>
            </a:r>
            <a:r>
              <a:rPr lang="en-US" sz="1200" kern="1200" smtClean="0">
                <a:solidFill>
                  <a:schemeClr val="tx1"/>
                </a:solidFill>
                <a:latin typeface="+mn-lt"/>
                <a:ea typeface="+mn-ea"/>
                <a:cs typeface="+mn-cs"/>
              </a:rPr>
              <a:t>which is the leading cause of blindness for adults over the age of 50 in the US.  There has been a lot of research and discussion regarding this topic in the optical industry, and there appears to be several contributing factors regarding macular degeneration including: </a:t>
            </a:r>
          </a:p>
          <a:p>
            <a:endParaRPr lang="en-US" sz="1200" kern="1200" smtClean="0">
              <a:solidFill>
                <a:schemeClr val="tx1"/>
              </a:solidFill>
              <a:latin typeface="+mn-lt"/>
              <a:ea typeface="+mn-ea"/>
              <a:cs typeface="+mn-cs"/>
            </a:endParaRPr>
          </a:p>
          <a:p>
            <a:pPr marL="228600" indent="-228600">
              <a:buFont typeface="+mj-lt"/>
              <a:buAutoNum type="arabicPeriod"/>
            </a:pPr>
            <a:r>
              <a:rPr lang="en-US" sz="1200" kern="1200" smtClean="0">
                <a:solidFill>
                  <a:schemeClr val="tx1"/>
                </a:solidFill>
                <a:latin typeface="+mn-lt"/>
                <a:ea typeface="+mn-ea"/>
                <a:cs typeface="+mn-cs"/>
              </a:rPr>
              <a:t>Age</a:t>
            </a:r>
          </a:p>
          <a:p>
            <a:pPr marL="228600" indent="-228600">
              <a:buFont typeface="+mj-lt"/>
              <a:buAutoNum type="arabicPeriod"/>
            </a:pPr>
            <a:r>
              <a:rPr lang="en-US" sz="1200" kern="1200" smtClean="0">
                <a:solidFill>
                  <a:schemeClr val="tx1"/>
                </a:solidFill>
                <a:latin typeface="+mn-lt"/>
                <a:ea typeface="+mn-ea"/>
                <a:cs typeface="+mn-cs"/>
              </a:rPr>
              <a:t>Genetics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smtClean="0">
                <a:solidFill>
                  <a:schemeClr val="tx1"/>
                </a:solidFill>
                <a:latin typeface="+mn-lt"/>
                <a:ea typeface="+mn-ea"/>
                <a:cs typeface="+mn-cs"/>
              </a:rPr>
              <a:t>L</a:t>
            </a:r>
            <a:r>
              <a:rPr lang="en-US" sz="1200" kern="1200" smtClean="0">
                <a:solidFill>
                  <a:schemeClr val="tx1"/>
                </a:solidFill>
                <a:latin typeface="+mn-lt"/>
                <a:ea typeface="+mn-ea"/>
                <a:cs typeface="+mn-cs"/>
              </a:rPr>
              <a:t>ong</a:t>
            </a:r>
            <a:r>
              <a:rPr lang="en-US" sz="1200" kern="1200" baseline="0" smtClean="0">
                <a:solidFill>
                  <a:schemeClr val="tx1"/>
                </a:solidFill>
                <a:latin typeface="+mn-lt"/>
                <a:ea typeface="+mn-ea"/>
                <a:cs typeface="+mn-cs"/>
              </a:rPr>
              <a:t> term e</a:t>
            </a:r>
            <a:r>
              <a:rPr lang="en-US" sz="1200" kern="1200" smtClean="0">
                <a:solidFill>
                  <a:schemeClr val="tx1"/>
                </a:solidFill>
                <a:latin typeface="+mn-lt"/>
                <a:ea typeface="+mn-ea"/>
                <a:cs typeface="+mn-cs"/>
              </a:rPr>
              <a:t>xposure to Harmful Blue Light</a:t>
            </a:r>
          </a:p>
          <a:p>
            <a:pPr marL="228600" indent="-228600">
              <a:buFont typeface="+mj-lt"/>
              <a:buAutoNum type="arabicPeriod"/>
            </a:pPr>
            <a:r>
              <a:rPr lang="en-US" sz="1200" kern="1200" smtClean="0">
                <a:solidFill>
                  <a:schemeClr val="tx1"/>
                </a:solidFill>
                <a:latin typeface="+mn-lt"/>
                <a:ea typeface="+mn-ea"/>
                <a:cs typeface="+mn-cs"/>
              </a:rPr>
              <a:t>Lifestyle</a:t>
            </a:r>
            <a:r>
              <a:rPr lang="en-US" sz="1200" kern="1200" baseline="0" smtClean="0">
                <a:solidFill>
                  <a:schemeClr val="tx1"/>
                </a:solidFill>
                <a:latin typeface="+mn-lt"/>
                <a:ea typeface="+mn-ea"/>
                <a:cs typeface="+mn-cs"/>
              </a:rPr>
              <a:t> (e.g. smoking)</a:t>
            </a:r>
          </a:p>
          <a:p>
            <a:pPr marL="228600" indent="-228600">
              <a:buFont typeface="+mj-lt"/>
              <a:buAutoNum type="arabicPeriod"/>
            </a:pPr>
            <a:r>
              <a:rPr lang="en-US" sz="1200" kern="1200" baseline="0" smtClean="0">
                <a:solidFill>
                  <a:schemeClr val="tx1"/>
                </a:solidFill>
                <a:latin typeface="+mn-lt"/>
                <a:ea typeface="+mn-ea"/>
                <a:cs typeface="+mn-cs"/>
              </a:rPr>
              <a:t>Obesity </a:t>
            </a:r>
          </a:p>
          <a:p>
            <a:pPr marL="228600" indent="-228600">
              <a:buFont typeface="+mj-lt"/>
              <a:buAutoNum type="arabicPeriod"/>
            </a:pPr>
            <a:r>
              <a:rPr lang="en-US" sz="1200" kern="1200" baseline="0" smtClean="0">
                <a:solidFill>
                  <a:schemeClr val="tx1"/>
                </a:solidFill>
                <a:latin typeface="+mn-lt"/>
                <a:ea typeface="+mn-ea"/>
                <a:cs typeface="+mn-cs"/>
              </a:rPr>
              <a:t>Lack of antioxidants in the daily diet</a:t>
            </a:r>
            <a:endParaRPr lang="en-US" sz="1200" kern="1200" smtClean="0">
              <a:solidFill>
                <a:schemeClr val="tx1"/>
              </a:solidFill>
              <a:latin typeface="+mn-lt"/>
              <a:ea typeface="+mn-ea"/>
              <a:cs typeface="+mn-cs"/>
            </a:endParaRPr>
          </a:p>
          <a:p>
            <a:pPr marL="228600" indent="-228600">
              <a:buFont typeface="+mj-lt"/>
              <a:buNone/>
            </a:pPr>
            <a:endParaRPr lang="en-US" sz="1200" kern="120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kumimoji="0" lang="en-US" sz="1200" b="0" i="1" u="none" strike="noStrike" kern="1200" cap="none" spc="0" normalizeH="0" baseline="0" noProof="0" smtClean="0">
              <a:ln>
                <a:noFill/>
              </a:ln>
              <a:solidFill>
                <a:schemeClr val="tx1"/>
              </a:solidFill>
              <a:effectLst/>
              <a:uLnTx/>
              <a:uFillTx/>
              <a:latin typeface="+mn-lt"/>
              <a:ea typeface="+mn-ea"/>
              <a:cs typeface="+mn-cs"/>
            </a:endParaRPr>
          </a:p>
          <a:p>
            <a:pPr marL="228600" indent="-228600">
              <a:buFont typeface="+mj-lt"/>
              <a:buNone/>
            </a:pPr>
            <a:endParaRPr lang="en-US" sz="1200" kern="1200" smtClean="0">
              <a:solidFill>
                <a:schemeClr val="tx1"/>
              </a:solidFill>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91A962-5F40-41B2-A67F-A689B7BDC3C7}" type="slidenum">
              <a:rPr lang="en-US" smtClean="0"/>
              <a:pPr/>
              <a:t>2</a:t>
            </a:fld>
            <a:endParaRPr lang="en-US" dirty="0"/>
          </a:p>
        </p:txBody>
      </p:sp>
    </p:spTree>
    <p:extLst>
      <p:ext uri="{BB962C8B-B14F-4D97-AF65-F5344CB8AC3E}">
        <p14:creationId xmlns:p14="http://schemas.microsoft.com/office/powerpoint/2010/main" val="371687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baseline="0" dirty="0" smtClean="0"/>
              <a:t>I know I’ve talked about a lot of Smart Blue Filter™ products, but when it comes to indoor clear lenses, there are 3 levels of protection:</a:t>
            </a:r>
          </a:p>
          <a:p>
            <a:pPr defTabSz="914350">
              <a:defRPr/>
            </a:pPr>
            <a:endParaRPr lang="en-US" b="1" baseline="0" dirty="0" smtClean="0"/>
          </a:p>
          <a:p>
            <a:pPr marL="228600" indent="-228600" algn="l">
              <a:buAutoNum type="arabicPeriod"/>
            </a:pPr>
            <a:r>
              <a:rPr lang="en-US" b="1" u="none" baseline="0" dirty="0" smtClean="0"/>
              <a:t>Essential Level:</a:t>
            </a:r>
          </a:p>
          <a:p>
            <a:pPr marL="685800" lvl="1" indent="-228600" algn="l">
              <a:buFont typeface="Arial" pitchFamily="34" charset="0"/>
              <a:buChar char="•"/>
            </a:pPr>
            <a:r>
              <a:rPr lang="en-US" b="0" u="none" baseline="0" dirty="0" smtClean="0"/>
              <a:t>The first </a:t>
            </a:r>
            <a:r>
              <a:rPr lang="en-US" baseline="0" dirty="0" smtClean="0"/>
              <a:t>level reduces at least 20% of Harmful Blue Light with our Smart Blue Filter products, (</a:t>
            </a:r>
            <a:r>
              <a:rPr lang="en-US" baseline="0" dirty="0" err="1" smtClean="0"/>
              <a:t>Varilux</a:t>
            </a:r>
            <a:r>
              <a:rPr lang="en-US" baseline="0" dirty="0" smtClean="0"/>
              <a:t>® Digital, Transitions® VII, or </a:t>
            </a:r>
            <a:r>
              <a:rPr lang="en-US" baseline="0" dirty="0" err="1" smtClean="0"/>
              <a:t>Eyezen</a:t>
            </a:r>
            <a:r>
              <a:rPr lang="en-US" baseline="0" dirty="0" smtClean="0"/>
              <a:t>™+ lenses) and when combined with our </a:t>
            </a:r>
            <a:r>
              <a:rPr lang="en-US" baseline="0" dirty="0" err="1" smtClean="0"/>
              <a:t>Crizal</a:t>
            </a:r>
            <a:r>
              <a:rPr lang="en-US" baseline="0" dirty="0" smtClean="0"/>
              <a:t> UV No-Glare treatments, patients will also receive an E-SPF of 25. </a:t>
            </a:r>
          </a:p>
          <a:p>
            <a:pPr marL="228587" indent="-228587"/>
            <a:r>
              <a:rPr lang="en-US" b="0" u="none" baseline="0" dirty="0" smtClean="0"/>
              <a:t>2. </a:t>
            </a:r>
            <a:r>
              <a:rPr lang="en-US" b="1" u="none" baseline="0" dirty="0" smtClean="0"/>
              <a:t>Advanced Level:</a:t>
            </a:r>
          </a:p>
          <a:p>
            <a:pPr marL="685787" lvl="1" indent="-228587">
              <a:buFont typeface="Arial" pitchFamily="34" charset="0"/>
              <a:buChar char="•"/>
            </a:pPr>
            <a:r>
              <a:rPr lang="en-US" sz="1200" b="0" i="0" kern="1200" dirty="0" smtClean="0">
                <a:solidFill>
                  <a:schemeClr val="tx1"/>
                </a:solidFill>
                <a:latin typeface="+mn-lt"/>
                <a:ea typeface="+mn-ea"/>
                <a:cs typeface="+mn-cs"/>
              </a:rPr>
              <a:t>The second level has advanced protection w</a:t>
            </a:r>
            <a:r>
              <a:rPr lang="en-US" b="0" u="none" baseline="0" dirty="0" smtClean="0"/>
              <a:t>hen </a:t>
            </a:r>
            <a:r>
              <a:rPr lang="en-US" b="0" u="none" baseline="0" dirty="0" err="1" smtClean="0"/>
              <a:t>Crizal</a:t>
            </a:r>
            <a:r>
              <a:rPr lang="en-US" b="0" u="none" baseline="0" dirty="0" smtClean="0"/>
              <a:t> </a:t>
            </a:r>
            <a:r>
              <a:rPr lang="en-US" b="0" u="none" baseline="0" dirty="0" err="1" smtClean="0"/>
              <a:t>Prevencia</a:t>
            </a:r>
            <a:r>
              <a:rPr lang="en-US" b="0" u="none" baseline="0" dirty="0" smtClean="0"/>
              <a:t> products are combined with</a:t>
            </a:r>
            <a:r>
              <a:rPr lang="en-US" baseline="0" dirty="0" smtClean="0"/>
              <a:t> the Smart Blue Filter products (</a:t>
            </a:r>
            <a:r>
              <a:rPr lang="en-US" baseline="0" dirty="0" err="1" smtClean="0"/>
              <a:t>Varilux</a:t>
            </a:r>
            <a:r>
              <a:rPr lang="en-US" baseline="0" dirty="0" smtClean="0"/>
              <a:t> Digital, Transitions VII, or </a:t>
            </a:r>
            <a:r>
              <a:rPr lang="en-US" baseline="0" dirty="0" err="1" smtClean="0"/>
              <a:t>Eyezen</a:t>
            </a:r>
            <a:r>
              <a:rPr lang="en-US" baseline="0" dirty="0" smtClean="0"/>
              <a:t>+ lenses).  When this happens, Harmful Blue Light will be reduced by 30% and patients will have an E-SPF of 25.  </a:t>
            </a:r>
          </a:p>
          <a:p>
            <a:pPr marL="228587" indent="-228587"/>
            <a:r>
              <a:rPr lang="en-US" b="0" u="none" baseline="0" dirty="0" smtClean="0"/>
              <a:t>3.</a:t>
            </a:r>
            <a:r>
              <a:rPr lang="en-US" b="1" u="none" baseline="0" dirty="0" smtClean="0"/>
              <a:t> Ultimate Level:</a:t>
            </a:r>
            <a:r>
              <a:rPr lang="en-US" b="0" u="none" baseline="0" dirty="0" smtClean="0"/>
              <a:t> </a:t>
            </a:r>
          </a:p>
          <a:p>
            <a:pPr marL="685787" lvl="1" indent="-228587">
              <a:buFont typeface="Arial" pitchFamily="34" charset="0"/>
              <a:buChar char="•"/>
            </a:pPr>
            <a:r>
              <a:rPr lang="en-US" b="0" u="none" baseline="0" dirty="0" smtClean="0"/>
              <a:t>The third level provides the best indoor reduction of UV and Harmful Blue Light exposure.  When Transitions </a:t>
            </a:r>
            <a:r>
              <a:rPr lang="en-US" b="0" u="none" baseline="0" dirty="0" err="1" smtClean="0"/>
              <a:t>XTRActive</a:t>
            </a:r>
            <a:r>
              <a:rPr lang="en-US" b="0" u="none" baseline="0" dirty="0" smtClean="0"/>
              <a:t> or Transitions Vantage Smart Blue Filter products are combined with a </a:t>
            </a:r>
            <a:r>
              <a:rPr lang="en-US" b="0" u="none" baseline="0" dirty="0" err="1" smtClean="0"/>
              <a:t>Crizal</a:t>
            </a:r>
            <a:r>
              <a:rPr lang="en-US" b="0" u="none" baseline="0" dirty="0" smtClean="0"/>
              <a:t> </a:t>
            </a:r>
            <a:r>
              <a:rPr lang="en-US" b="0" u="none" baseline="0" dirty="0" err="1" smtClean="0"/>
              <a:t>Prevencia</a:t>
            </a:r>
            <a:r>
              <a:rPr lang="en-US" b="0" u="none" baseline="0" dirty="0" smtClean="0"/>
              <a:t> No-Glare lens treatment, Harmful Blue Light is reduced by 45%, and patients will receive an E-SPF of 25. </a:t>
            </a:r>
            <a:endParaRPr lang="en-US" b="0" baseline="0" dirty="0" smtClean="0"/>
          </a:p>
        </p:txBody>
      </p:sp>
      <p:sp>
        <p:nvSpPr>
          <p:cNvPr id="4" name="Slide Number Placeholder 3"/>
          <p:cNvSpPr>
            <a:spLocks noGrp="1"/>
          </p:cNvSpPr>
          <p:nvPr>
            <p:ph type="sldNum" sz="quarter" idx="10"/>
          </p:nvPr>
        </p:nvSpPr>
        <p:spPr/>
        <p:txBody>
          <a:bodyPr/>
          <a:lstStyle/>
          <a:p>
            <a:fld id="{59FB8CD6-A1CC-4CD9-856E-6C2E9D4DF6A2}" type="slidenum">
              <a:rPr lang="en-US" smtClean="0"/>
              <a:pPr/>
              <a:t>22</a:t>
            </a:fld>
            <a:endParaRPr lang="en-US" dirty="0"/>
          </a:p>
        </p:txBody>
      </p:sp>
    </p:spTree>
    <p:extLst>
      <p:ext uri="{BB962C8B-B14F-4D97-AF65-F5344CB8AC3E}">
        <p14:creationId xmlns:p14="http://schemas.microsoft.com/office/powerpoint/2010/main" val="24562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a:r>
              <a:rPr lang="en-US" b="0" u="none" baseline="0" dirty="0" smtClean="0"/>
              <a:t>3.</a:t>
            </a:r>
            <a:r>
              <a:rPr lang="en-US" b="1" u="none" baseline="0" dirty="0" smtClean="0"/>
              <a:t> Ultimate Level (</a:t>
            </a:r>
            <a:r>
              <a:rPr lang="en-US" b="1" i="1" u="none" baseline="0" dirty="0" smtClean="0"/>
              <a:t>continued</a:t>
            </a:r>
            <a:r>
              <a:rPr lang="en-US" b="1" u="none" baseline="0" dirty="0" smtClean="0"/>
              <a:t>):</a:t>
            </a:r>
            <a:r>
              <a:rPr lang="en-US" b="0" u="none" baseline="0" dirty="0" smtClean="0"/>
              <a:t> </a:t>
            </a:r>
          </a:p>
          <a:p>
            <a:pPr marL="685763" marR="0" lvl="1" indent="-228587"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t>When activated (dark), Transitions® </a:t>
            </a:r>
            <a:r>
              <a:rPr lang="en-US" b="0" u="none" baseline="0" dirty="0" err="1" smtClean="0"/>
              <a:t>XTRActive</a:t>
            </a:r>
            <a:r>
              <a:rPr lang="en-US" b="0" u="none" baseline="0" dirty="0" smtClean="0"/>
              <a:t>® or Transitions® Vantage™ Smart Blue Filter™ products will reduce H</a:t>
            </a:r>
            <a:r>
              <a:rPr lang="en-US" baseline="0" dirty="0" smtClean="0"/>
              <a:t>armful Blue Light between 85-88%!</a:t>
            </a:r>
          </a:p>
          <a:p>
            <a:pPr marL="685763" marR="0" lvl="1" indent="-228587"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recommended this level of protection for patients who are at risk for AMD due to the fact that it will reduce the most amount of Harmful Blue Light.</a:t>
            </a:r>
            <a:endParaRPr lang="en-US" b="0" baseline="0" dirty="0" smtClean="0"/>
          </a:p>
          <a:p>
            <a:endParaRPr lang="en-US" baseline="0" dirty="0" smtClean="0"/>
          </a:p>
          <a:p>
            <a:r>
              <a:rPr lang="en-US" baseline="0" dirty="0" smtClean="0"/>
              <a:t>The three levels we just spoke about can be worn both indoors, and outdoors- but for the best outdoor protection against Harmful Blue Light, recommend </a:t>
            </a:r>
            <a:r>
              <a:rPr lang="en-US" baseline="0" dirty="0" err="1" smtClean="0"/>
              <a:t>XperioUV</a:t>
            </a:r>
            <a:r>
              <a:rPr lang="en-US" baseline="0" dirty="0" smtClean="0"/>
              <a:t> polarized </a:t>
            </a:r>
            <a:r>
              <a:rPr lang="en-US" dirty="0" smtClean="0"/>
              <a:t>sun lenses</a:t>
            </a:r>
            <a:r>
              <a:rPr lang="en-US" baseline="0" dirty="0" smtClean="0"/>
              <a:t>.  This recommendation will reduce betwe</a:t>
            </a:r>
            <a:r>
              <a:rPr lang="en-US" b="0" baseline="0" dirty="0" smtClean="0"/>
              <a:t>en 87-92% of H</a:t>
            </a:r>
            <a:r>
              <a:rPr lang="en-US" baseline="0" dirty="0" smtClean="0"/>
              <a:t>armful Blue Light and provide an E-SPF of 50!</a:t>
            </a:r>
          </a:p>
          <a:p>
            <a:pPr marL="228587" indent="-228587"/>
            <a:endParaRPr lang="en-US" baseline="0" dirty="0" smtClean="0"/>
          </a:p>
          <a:p>
            <a:pPr marL="228587" indent="-228587"/>
            <a:endParaRPr lang="en-US" baseline="0" dirty="0" smtClean="0"/>
          </a:p>
        </p:txBody>
      </p:sp>
      <p:sp>
        <p:nvSpPr>
          <p:cNvPr id="4" name="Slide Number Placeholder 3"/>
          <p:cNvSpPr>
            <a:spLocks noGrp="1"/>
          </p:cNvSpPr>
          <p:nvPr>
            <p:ph type="sldNum" sz="quarter" idx="10"/>
          </p:nvPr>
        </p:nvSpPr>
        <p:spPr/>
        <p:txBody>
          <a:bodyPr/>
          <a:lstStyle/>
          <a:p>
            <a:fld id="{59FB8CD6-A1CC-4CD9-856E-6C2E9D4DF6A2}" type="slidenum">
              <a:rPr lang="en-US" smtClean="0"/>
              <a:pPr/>
              <a:t>23</a:t>
            </a:fld>
            <a:endParaRPr lang="en-US" dirty="0"/>
          </a:p>
        </p:txBody>
      </p:sp>
    </p:spTree>
    <p:extLst>
      <p:ext uri="{BB962C8B-B14F-4D97-AF65-F5344CB8AC3E}">
        <p14:creationId xmlns:p14="http://schemas.microsoft.com/office/powerpoint/2010/main" val="422138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Essilor</a:t>
            </a:r>
            <a:r>
              <a:rPr lang="en-US" sz="1200" kern="1200" baseline="0" dirty="0" smtClean="0">
                <a:solidFill>
                  <a:schemeClr val="tx1"/>
                </a:solidFill>
                <a:latin typeface="+mn-lt"/>
                <a:ea typeface="+mn-ea"/>
                <a:cs typeface="+mn-cs"/>
              </a:rPr>
              <a:t>, we are committed to exploring the long term impact of prolonged exposure to Harmful Blue Light and will continue our research so that we can better understand its impact on the eye.  One thing we know for sure, is that there are no beneficial effects of Blue-Violet 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also know that harmful Blue Light has been linked</a:t>
            </a:r>
            <a:r>
              <a:rPr lang="en-US" sz="1200" kern="1200" baseline="0" dirty="0" smtClean="0">
                <a:solidFill>
                  <a:schemeClr val="tx1"/>
                </a:solidFill>
                <a:latin typeface="+mn-lt"/>
                <a:ea typeface="+mn-ea"/>
                <a:cs typeface="+mn-cs"/>
              </a:rPr>
              <a:t> to retinal disorders such as age-related macular degeneration (AMD), </a:t>
            </a:r>
            <a:r>
              <a:rPr lang="en-US" sz="1200" kern="1200" dirty="0" smtClean="0">
                <a:solidFill>
                  <a:schemeClr val="tx1"/>
                </a:solidFill>
                <a:latin typeface="+mn-lt"/>
                <a:ea typeface="+mn-ea"/>
                <a:cs typeface="+mn-cs"/>
              </a:rPr>
              <a:t>which is the leading cause of blindness for adults over the age of 50 in the US.  There has been a lot of research and discussion regarding this topic in the optical industry, and there appears to be several contributing factors regarding macular degeneration including: </a:t>
            </a:r>
          </a:p>
          <a:p>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Age</a:t>
            </a:r>
          </a:p>
          <a:p>
            <a:pPr marL="228600" indent="-228600">
              <a:buFont typeface="+mj-lt"/>
              <a:buAutoNum type="arabicPeriod"/>
            </a:pPr>
            <a:r>
              <a:rPr lang="en-US" sz="1200" kern="1200" dirty="0" smtClean="0">
                <a:solidFill>
                  <a:schemeClr val="tx1"/>
                </a:solidFill>
                <a:latin typeface="+mn-lt"/>
                <a:ea typeface="+mn-ea"/>
                <a:cs typeface="+mn-cs"/>
              </a:rPr>
              <a:t>Genetics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L</a:t>
            </a:r>
            <a:r>
              <a:rPr lang="en-US" sz="1200" kern="1200" dirty="0" smtClean="0">
                <a:solidFill>
                  <a:schemeClr val="tx1"/>
                </a:solidFill>
                <a:latin typeface="+mn-lt"/>
                <a:ea typeface="+mn-ea"/>
                <a:cs typeface="+mn-cs"/>
              </a:rPr>
              <a:t>ong</a:t>
            </a:r>
            <a:r>
              <a:rPr lang="en-US" sz="1200" kern="1200" baseline="0" dirty="0" smtClean="0">
                <a:solidFill>
                  <a:schemeClr val="tx1"/>
                </a:solidFill>
                <a:latin typeface="+mn-lt"/>
                <a:ea typeface="+mn-ea"/>
                <a:cs typeface="+mn-cs"/>
              </a:rPr>
              <a:t> term e</a:t>
            </a:r>
            <a:r>
              <a:rPr lang="en-US" sz="1200" kern="1200" dirty="0" smtClean="0">
                <a:solidFill>
                  <a:schemeClr val="tx1"/>
                </a:solidFill>
                <a:latin typeface="+mn-lt"/>
                <a:ea typeface="+mn-ea"/>
                <a:cs typeface="+mn-cs"/>
              </a:rPr>
              <a:t>xposure to Harmful Blue Light</a:t>
            </a:r>
          </a:p>
          <a:p>
            <a:pPr marL="228600" indent="-228600">
              <a:buFont typeface="+mj-lt"/>
              <a:buAutoNum type="arabicPeriod"/>
            </a:pPr>
            <a:r>
              <a:rPr lang="en-US" sz="1200" kern="1200" dirty="0" smtClean="0">
                <a:solidFill>
                  <a:schemeClr val="tx1"/>
                </a:solidFill>
                <a:latin typeface="+mn-lt"/>
                <a:ea typeface="+mn-ea"/>
                <a:cs typeface="+mn-cs"/>
              </a:rPr>
              <a:t>Lifestyle</a:t>
            </a:r>
            <a:r>
              <a:rPr lang="en-US" sz="1200" kern="1200" baseline="0" dirty="0" smtClean="0">
                <a:solidFill>
                  <a:schemeClr val="tx1"/>
                </a:solidFill>
                <a:latin typeface="+mn-lt"/>
                <a:ea typeface="+mn-ea"/>
                <a:cs typeface="+mn-cs"/>
              </a:rPr>
              <a:t> (e.g. smoking)</a:t>
            </a:r>
          </a:p>
          <a:p>
            <a:pPr marL="228600" indent="-228600">
              <a:buFont typeface="+mj-lt"/>
              <a:buAutoNum type="arabicPeriod"/>
            </a:pPr>
            <a:r>
              <a:rPr lang="en-US" sz="1200" kern="1200" baseline="0" dirty="0" smtClean="0">
                <a:solidFill>
                  <a:schemeClr val="tx1"/>
                </a:solidFill>
                <a:latin typeface="+mn-lt"/>
                <a:ea typeface="+mn-ea"/>
                <a:cs typeface="+mn-cs"/>
              </a:rPr>
              <a:t>Obesity </a:t>
            </a:r>
          </a:p>
          <a:p>
            <a:pPr marL="228600" indent="-228600">
              <a:buFont typeface="+mj-lt"/>
              <a:buAutoNum type="arabicPeriod"/>
            </a:pPr>
            <a:r>
              <a:rPr lang="en-US" sz="1200" kern="1200" baseline="0" dirty="0" smtClean="0">
                <a:solidFill>
                  <a:schemeClr val="tx1"/>
                </a:solidFill>
                <a:latin typeface="+mn-lt"/>
                <a:ea typeface="+mn-ea"/>
                <a:cs typeface="+mn-cs"/>
              </a:rPr>
              <a:t>Lack of antioxidants in the daily diet</a:t>
            </a:r>
            <a:endParaRPr lang="en-US" sz="1200" kern="1200" dirty="0" smtClean="0">
              <a:solidFill>
                <a:schemeClr val="tx1"/>
              </a:solidFill>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a:p>
            <a:pPr marL="228600" indent="-228600">
              <a:buFont typeface="+mj-lt"/>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91A962-5F40-41B2-A67F-A689B7BDC3C7}" type="slidenum">
              <a:rPr lang="en-US" smtClean="0"/>
              <a:pPr/>
              <a:t>3</a:t>
            </a:fld>
            <a:endParaRPr lang="en-US" dirty="0"/>
          </a:p>
        </p:txBody>
      </p:sp>
    </p:spTree>
    <p:extLst>
      <p:ext uri="{BB962C8B-B14F-4D97-AF65-F5344CB8AC3E}">
        <p14:creationId xmlns:p14="http://schemas.microsoft.com/office/powerpoint/2010/main" val="371687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how has Harmful Blue Light been linked to AMD?  Simply put, Harmful Blue Light generates</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damaging toxic substance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(toxic reactive oxygen species).  When patients are younger, their eyes are able to get rid of the toxic substances,</a:t>
            </a:r>
            <a:r>
              <a:rPr lang="en-US" sz="1200" kern="1200" baseline="0" dirty="0" smtClean="0">
                <a:solidFill>
                  <a:schemeClr val="tx1"/>
                </a:solidFill>
                <a:latin typeface="+mn-lt"/>
                <a:ea typeface="+mn-ea"/>
                <a:cs typeface="+mn-cs"/>
              </a:rPr>
              <a:t> but</a:t>
            </a:r>
            <a:r>
              <a:rPr lang="en-US" sz="1200" kern="1200" dirty="0" smtClean="0">
                <a:solidFill>
                  <a:schemeClr val="tx1"/>
                </a:solidFill>
                <a:latin typeface="+mn-lt"/>
                <a:ea typeface="+mn-ea"/>
                <a:cs typeface="+mn-cs"/>
              </a:rPr>
              <a:t> as they age, their eyes’ ability to get rid of toxins decreases. This process, in which damage accumulates</a:t>
            </a:r>
            <a:r>
              <a:rPr lang="en-US" sz="1200" kern="1200" baseline="0" dirty="0" smtClean="0">
                <a:solidFill>
                  <a:schemeClr val="tx1"/>
                </a:solidFill>
                <a:latin typeface="+mn-lt"/>
                <a:ea typeface="+mn-ea"/>
                <a:cs typeface="+mn-cs"/>
              </a:rPr>
              <a:t> over a lifetime, has been linked to diseases like AMD. </a:t>
            </a:r>
            <a:r>
              <a:rPr lang="en-US" i="1" baseline="0" dirty="0" smtClean="0"/>
              <a:t>(Source: Blue Light Roundtable, NYC. A report on Blue Light Hazard: New Knowledge, New Approaches to Maintaining Ocular Health. March 16, 2013.)</a:t>
            </a:r>
            <a:endParaRPr lang="en-US" baseline="0" dirty="0" smtClean="0"/>
          </a:p>
          <a:p>
            <a:endParaRPr lang="en-US" sz="1200" kern="1200" dirty="0" smtClean="0">
              <a:solidFill>
                <a:schemeClr val="tx1"/>
              </a:solidFill>
              <a:latin typeface="+mn-lt"/>
              <a:ea typeface="+mn-ea"/>
              <a:cs typeface="+mn-cs"/>
            </a:endParaRPr>
          </a:p>
          <a:p>
            <a:pPr marL="228600" indent="-228600">
              <a:buFont typeface="+mj-lt"/>
              <a:buNone/>
            </a:pPr>
            <a:r>
              <a:rPr lang="en-US" sz="1200" kern="1200" dirty="0" smtClean="0">
                <a:solidFill>
                  <a:schemeClr val="tx1"/>
                </a:solidFill>
                <a:latin typeface="+mn-lt"/>
                <a:ea typeface="+mn-ea"/>
                <a:cs typeface="+mn-cs"/>
              </a:rPr>
              <a:t>As</a:t>
            </a:r>
            <a:r>
              <a:rPr lang="en-US" sz="1200" kern="1200" baseline="0" dirty="0" smtClean="0">
                <a:solidFill>
                  <a:schemeClr val="tx1"/>
                </a:solidFill>
                <a:latin typeface="+mn-lt"/>
                <a:ea typeface="+mn-ea"/>
                <a:cs typeface="+mn-cs"/>
              </a:rPr>
              <a:t> an </a:t>
            </a:r>
            <a:r>
              <a:rPr lang="en-US" sz="1200" kern="1200" baseline="0" dirty="0" err="1" smtClean="0">
                <a:solidFill>
                  <a:schemeClr val="tx1"/>
                </a:solidFill>
                <a:latin typeface="+mn-lt"/>
                <a:ea typeface="+mn-ea"/>
                <a:cs typeface="+mn-cs"/>
              </a:rPr>
              <a:t>eyecare</a:t>
            </a:r>
            <a:r>
              <a:rPr lang="en-US" sz="1200" kern="1200" baseline="0" dirty="0" smtClean="0">
                <a:solidFill>
                  <a:schemeClr val="tx1"/>
                </a:solidFill>
                <a:latin typeface="+mn-lt"/>
                <a:ea typeface="+mn-ea"/>
                <a:cs typeface="+mn-cs"/>
              </a:rPr>
              <a:t> professional, there is not much you can do to change a patient's age or genetics, but</a:t>
            </a:r>
            <a:r>
              <a:rPr lang="en-US" sz="1200" kern="1200" dirty="0" smtClean="0">
                <a:solidFill>
                  <a:schemeClr val="tx1"/>
                </a:solidFill>
                <a:latin typeface="+mn-lt"/>
                <a:ea typeface="+mn-ea"/>
                <a:cs typeface="+mn-cs"/>
              </a:rPr>
              <a:t> you</a:t>
            </a:r>
            <a:r>
              <a:rPr lang="en-US" sz="1200" kern="1200" baseline="0" dirty="0" smtClean="0">
                <a:solidFill>
                  <a:schemeClr val="tx1"/>
                </a:solidFill>
                <a:latin typeface="+mn-lt"/>
                <a:ea typeface="+mn-ea"/>
                <a:cs typeface="+mn-cs"/>
              </a:rPr>
              <a:t> can help reduce the Harmful Blue Light for patients that are at risk of developing AMD.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91A962-5F40-41B2-A67F-A689B7BDC3C7}" type="slidenum">
              <a:rPr lang="en-US" smtClean="0"/>
              <a:pPr/>
              <a:t>4</a:t>
            </a:fld>
            <a:endParaRPr lang="en-US" dirty="0"/>
          </a:p>
        </p:txBody>
      </p:sp>
    </p:spTree>
    <p:extLst>
      <p:ext uri="{BB962C8B-B14F-4D97-AF65-F5344CB8AC3E}">
        <p14:creationId xmlns:p14="http://schemas.microsoft.com/office/powerpoint/2010/main" val="268906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screen you can see the light spectrum. All of the colors/wavelengths of the rainbow are found here.  As you move from left to right, you can see the non-visible/harmful light and how this progresses to visible/beneficial 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UV Light is harmful, and that is why our </a:t>
            </a:r>
            <a:r>
              <a:rPr lang="en-US" baseline="0" dirty="0" err="1" smtClean="0"/>
              <a:t>Crizal</a:t>
            </a:r>
            <a:r>
              <a:rPr lang="en-US" baseline="0" dirty="0" smtClean="0"/>
              <a:t> UV</a:t>
            </a:r>
            <a:r>
              <a:rPr lang="en-US" sz="1200" kern="1200" dirty="0" smtClean="0">
                <a:solidFill>
                  <a:schemeClr val="tx1"/>
                </a:solidFill>
                <a:latin typeface="+mn-lt"/>
                <a:ea typeface="+mn-ea"/>
                <a:cs typeface="+mn-cs"/>
              </a:rPr>
              <a:t>™ </a:t>
            </a:r>
            <a:r>
              <a:rPr lang="en-US" baseline="0" dirty="0" smtClean="0"/>
              <a:t>products help protect patients eyes from both front side UV and backside UV.  But when it comes to Blue Light, we needed to understand what portion is harmful and what is beneficial. To do this, researchers from </a:t>
            </a:r>
            <a:r>
              <a:rPr lang="en-US" baseline="0" dirty="0" err="1" smtClean="0"/>
              <a:t>Essilor’s</a:t>
            </a:r>
            <a:r>
              <a:rPr lang="en-US" baseline="0" dirty="0" smtClean="0"/>
              <a:t> Paris R&amp;D team joined forces with scientists from the Paris Vision Institute to develop a unique illumination system that allowed us to determine what areas of the light spectrum are most harmful. By exposing swine cells to narrow 10nm bands of light, </a:t>
            </a:r>
            <a:r>
              <a:rPr lang="en-US" dirty="0" smtClean="0"/>
              <a:t>scientists found that most retinal cell death occurred when exposed to the Blue-Violet Light bands between 415nm-455nm, with a peak at 435nm.  </a:t>
            </a:r>
            <a:r>
              <a:rPr lang="en-US" baseline="0" dirty="0" smtClean="0"/>
              <a:t>This </a:t>
            </a:r>
            <a:r>
              <a:rPr lang="en-US" dirty="0" smtClean="0"/>
              <a:t>breakthrough </a:t>
            </a:r>
            <a:r>
              <a:rPr lang="en-US" baseline="0" dirty="0" smtClean="0"/>
              <a:t>has </a:t>
            </a:r>
            <a:r>
              <a:rPr lang="en-US" dirty="0" smtClean="0"/>
              <a:t>helped </a:t>
            </a:r>
            <a:r>
              <a:rPr lang="en-US" dirty="0" err="1" smtClean="0"/>
              <a:t>Essilor</a:t>
            </a:r>
            <a:r>
              <a:rPr lang="en-US" dirty="0" smtClean="0"/>
              <a:t> to create lenses that reduce the level of exposure to the harmful portion of the Blue-Violet Light spectrum by 20%,</a:t>
            </a:r>
            <a:r>
              <a:rPr lang="en-US" baseline="0" dirty="0" smtClean="0"/>
              <a:t> while permitting the rest of the visible spectrum (in particular the Blue-Turquoise light) to enter the eye at a normal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(Source: Blue Light Roundtable, NYC. A report on Blue Light Hazard: New Knowledge, New Approaches to Maintaining Ocular Health. March 16, 2013.)</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A91A962-5F40-41B2-A67F-A689B7BDC3C7}" type="slidenum">
              <a:rPr lang="en-US" smtClean="0"/>
              <a:pPr/>
              <a:t>5</a:t>
            </a:fld>
            <a:endParaRPr lang="en-US" dirty="0"/>
          </a:p>
        </p:txBody>
      </p:sp>
    </p:spTree>
    <p:extLst>
      <p:ext uri="{BB962C8B-B14F-4D97-AF65-F5344CB8AC3E}">
        <p14:creationId xmlns:p14="http://schemas.microsoft.com/office/powerpoint/2010/main" val="165641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Harmful Blue Light is everywhere, but let’s focus on outdoor exposure first:</a:t>
            </a:r>
          </a:p>
          <a:p>
            <a:endParaRPr lang="en-US" dirty="0" smtClean="0"/>
          </a:p>
          <a:p>
            <a:r>
              <a:rPr lang="en-US" dirty="0" smtClean="0"/>
              <a:t>While the amount of Harmful Blue Light exposure from sunlight varies depending on a person’s geographic location, the time of day, and the weather,</a:t>
            </a:r>
            <a:r>
              <a:rPr lang="en-US" baseline="0" dirty="0" smtClean="0"/>
              <a:t> the sun remains the single largest source of Harmful Blue Light.  The sun scatters light through the atmosphere and is up to 500x* more intense than the Blue Light we are exposed to indoors.  </a:t>
            </a:r>
          </a:p>
          <a:p>
            <a:endParaRPr lang="en-US" baseline="0" dirty="0" smtClean="0"/>
          </a:p>
          <a:p>
            <a:r>
              <a:rPr lang="en-US" sz="1200" b="0" i="1" kern="1200" dirty="0" smtClean="0">
                <a:solidFill>
                  <a:schemeClr val="tx1"/>
                </a:solidFill>
                <a:latin typeface="+mn-lt"/>
                <a:ea typeface="+mn-ea"/>
                <a:cs typeface="+mn-cs"/>
              </a:rPr>
              <a:t>Consider</a:t>
            </a:r>
            <a:r>
              <a:rPr lang="en-US" sz="1200" b="0" i="1" kern="1200" baseline="0" dirty="0" smtClean="0">
                <a:solidFill>
                  <a:schemeClr val="tx1"/>
                </a:solidFill>
                <a:latin typeface="+mn-lt"/>
                <a:ea typeface="+mn-ea"/>
                <a:cs typeface="+mn-cs"/>
              </a:rPr>
              <a:t> this:</a:t>
            </a:r>
            <a:r>
              <a:rPr lang="en-US" sz="1200" b="0" i="1" kern="1200" baseline="0" dirty="0" smtClean="0">
                <a:solidFill>
                  <a:schemeClr val="tx1"/>
                </a:solidFill>
                <a:latin typeface="+mn-lt"/>
                <a:ea typeface="+mn-ea"/>
                <a:cs typeface="+mn-cs"/>
                <a:sym typeface="Wingdings" pitchFamily="2" charset="2"/>
              </a:rPr>
              <a:t>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 laptop screen (even set to its brightest setting) has around 200-300</a:t>
            </a:r>
            <a:r>
              <a:rPr lang="en-US" sz="1200" b="0" i="0" kern="1200" baseline="0" dirty="0" smtClean="0">
                <a:solidFill>
                  <a:schemeClr val="tx1"/>
                </a:solidFill>
                <a:latin typeface="+mn-lt"/>
                <a:ea typeface="+mn-ea"/>
                <a:cs typeface="+mn-cs"/>
              </a:rPr>
              <a:t> LUX*  </a:t>
            </a:r>
          </a:p>
          <a:p>
            <a:r>
              <a:rPr lang="en-US" sz="1200" b="0" i="0" kern="1200" dirty="0" smtClean="0">
                <a:solidFill>
                  <a:schemeClr val="tx1"/>
                </a:solidFill>
                <a:latin typeface="+mn-lt"/>
                <a:ea typeface="+mn-ea"/>
                <a:cs typeface="+mn-cs"/>
              </a:rPr>
              <a:t>- A very well lit indoor space (like</a:t>
            </a:r>
            <a:r>
              <a:rPr lang="en-US" sz="1200" b="0" i="0" kern="1200" baseline="0" dirty="0" smtClean="0">
                <a:solidFill>
                  <a:schemeClr val="tx1"/>
                </a:solidFill>
                <a:latin typeface="+mn-lt"/>
                <a:ea typeface="+mn-ea"/>
                <a:cs typeface="+mn-cs"/>
              </a:rPr>
              <a:t> your practice</a:t>
            </a:r>
            <a:r>
              <a:rPr lang="en-US" sz="1200" b="0" i="0" kern="1200" dirty="0" smtClean="0">
                <a:solidFill>
                  <a:schemeClr val="tx1"/>
                </a:solidFill>
                <a:latin typeface="+mn-lt"/>
                <a:ea typeface="+mn-ea"/>
                <a:cs typeface="+mn-cs"/>
              </a:rPr>
              <a:t>) has at most 500 LUX</a:t>
            </a:r>
          </a:p>
          <a:p>
            <a:pPr>
              <a:buFontTx/>
              <a:buChar char="-"/>
            </a:pPr>
            <a:r>
              <a:rPr lang="en-US" sz="1200" b="0" i="0" kern="1200" dirty="0" smtClean="0">
                <a:solidFill>
                  <a:schemeClr val="tx1"/>
                </a:solidFill>
                <a:latin typeface="+mn-lt"/>
                <a:ea typeface="+mn-ea"/>
                <a:cs typeface="+mn-cs"/>
              </a:rPr>
              <a:t>A sunny day has around 110,000-120,000 LUX</a:t>
            </a:r>
          </a:p>
          <a:p>
            <a:pPr>
              <a:buFontTx/>
              <a:buNone/>
            </a:pPr>
            <a:endParaRPr lang="en-US" sz="1200" b="0" i="0" kern="1200" dirty="0" smtClean="0">
              <a:solidFill>
                <a:schemeClr val="tx1"/>
              </a:solidFill>
              <a:latin typeface="+mn-lt"/>
              <a:ea typeface="+mn-ea"/>
              <a:cs typeface="+mn-cs"/>
            </a:endParaRPr>
          </a:p>
          <a:p>
            <a:pPr>
              <a:buFontTx/>
              <a:buNone/>
            </a:pPr>
            <a:r>
              <a:rPr lang="en-US" sz="1200" b="0" i="0" kern="1200" dirty="0" smtClean="0">
                <a:solidFill>
                  <a:schemeClr val="tx1"/>
                </a:solidFill>
                <a:latin typeface="+mn-lt"/>
                <a:ea typeface="+mn-ea"/>
                <a:cs typeface="+mn-cs"/>
              </a:rPr>
              <a:t>In other words, the Harmful</a:t>
            </a:r>
            <a:r>
              <a:rPr lang="en-US" sz="1200" b="0" i="0" kern="1200" baseline="0" dirty="0" smtClean="0">
                <a:solidFill>
                  <a:schemeClr val="tx1"/>
                </a:solidFill>
                <a:latin typeface="+mn-lt"/>
                <a:ea typeface="+mn-ea"/>
                <a:cs typeface="+mn-cs"/>
              </a:rPr>
              <a:t> B</a:t>
            </a:r>
            <a:r>
              <a:rPr lang="en-US" sz="1200" b="0" i="0" kern="1200" dirty="0" smtClean="0">
                <a:solidFill>
                  <a:schemeClr val="tx1"/>
                </a:solidFill>
                <a:latin typeface="+mn-lt"/>
                <a:ea typeface="+mn-ea"/>
                <a:cs typeface="+mn-cs"/>
              </a:rPr>
              <a:t>lue Light you encounter outside is 200-500x more intense</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than the Harmful</a:t>
            </a:r>
            <a:r>
              <a:rPr lang="en-US" sz="1200" b="0" i="0" kern="1200" baseline="0" dirty="0" smtClean="0">
                <a:solidFill>
                  <a:schemeClr val="tx1"/>
                </a:solidFill>
                <a:latin typeface="+mn-lt"/>
                <a:ea typeface="+mn-ea"/>
                <a:cs typeface="+mn-cs"/>
              </a:rPr>
              <a:t> B</a:t>
            </a:r>
            <a:r>
              <a:rPr lang="en-US" sz="1200" b="0" i="0" kern="1200" dirty="0" smtClean="0">
                <a:solidFill>
                  <a:schemeClr val="tx1"/>
                </a:solidFill>
                <a:latin typeface="+mn-lt"/>
                <a:ea typeface="+mn-ea"/>
                <a:cs typeface="+mn-cs"/>
              </a:rPr>
              <a:t>lue Light you experience inside!</a:t>
            </a:r>
          </a:p>
          <a:p>
            <a:endParaRPr lang="en-US" sz="1200" b="0" i="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t>
            </a:r>
            <a:r>
              <a:rPr lang="en-US" sz="1200" b="0" i="0" kern="1200" baseline="0" dirty="0" err="1" smtClean="0">
                <a:solidFill>
                  <a:schemeClr val="tx1"/>
                </a:solidFill>
                <a:latin typeface="+mn-lt"/>
                <a:ea typeface="+mn-ea"/>
                <a:cs typeface="+mn-cs"/>
              </a:rPr>
              <a:t>Lux</a:t>
            </a:r>
            <a:r>
              <a:rPr lang="en-US" sz="1200" b="0" i="0" kern="1200" baseline="0" dirty="0" smtClean="0">
                <a:solidFill>
                  <a:schemeClr val="tx1"/>
                </a:solidFill>
                <a:latin typeface="+mn-lt"/>
                <a:ea typeface="+mn-ea"/>
                <a:cs typeface="+mn-cs"/>
              </a:rPr>
              <a:t> is the SI (system of units) </a:t>
            </a:r>
            <a:r>
              <a:rPr lang="en-US" sz="1200" b="0" i="0" kern="1200" dirty="0" smtClean="0">
                <a:solidFill>
                  <a:schemeClr val="tx1"/>
                </a:solidFill>
                <a:latin typeface="+mn-lt"/>
                <a:ea typeface="+mn-ea"/>
                <a:cs typeface="+mn-cs"/>
              </a:rPr>
              <a:t>of </a:t>
            </a:r>
            <a:r>
              <a:rPr lang="en-US" sz="1200" b="0" i="0" kern="1200" dirty="0" err="1" smtClean="0">
                <a:solidFill>
                  <a:schemeClr val="tx1"/>
                </a:solidFill>
                <a:latin typeface="+mn-lt"/>
                <a:ea typeface="+mn-ea"/>
                <a:cs typeface="+mn-cs"/>
              </a:rPr>
              <a:t>illuminance</a:t>
            </a:r>
            <a:r>
              <a:rPr lang="en-US" sz="1200" b="0" i="0" kern="1200" dirty="0" smtClean="0">
                <a:solidFill>
                  <a:schemeClr val="tx1"/>
                </a:solidFill>
                <a:latin typeface="+mn-lt"/>
                <a:ea typeface="+mn-ea"/>
                <a:cs typeface="+mn-cs"/>
              </a:rPr>
              <a:t>, which is equal to one lumen per square meter.</a:t>
            </a:r>
          </a:p>
          <a:p>
            <a:endParaRPr lang="en-US" sz="1200" b="0" i="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9FB8CD6-A1CC-4CD9-856E-6C2E9D4DF6A2}" type="slidenum">
              <a:rPr lang="en-US" smtClean="0"/>
              <a:pPr/>
              <a:t>6</a:t>
            </a:fld>
            <a:endParaRPr lang="en-US" dirty="0"/>
          </a:p>
        </p:txBody>
      </p:sp>
    </p:spTree>
    <p:extLst>
      <p:ext uri="{BB962C8B-B14F-4D97-AF65-F5344CB8AC3E}">
        <p14:creationId xmlns:p14="http://schemas.microsoft.com/office/powerpoint/2010/main" val="277929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take a look</a:t>
            </a:r>
            <a:r>
              <a:rPr lang="en-US" baseline="0" dirty="0" smtClean="0"/>
              <a:t> at the Harmful Blue Light patients are exposed to indoors:</a:t>
            </a:r>
          </a:p>
          <a:p>
            <a:endParaRPr lang="en-US" baseline="0" dirty="0" smtClean="0"/>
          </a:p>
          <a:p>
            <a:r>
              <a:rPr lang="en-US" baseline="0" dirty="0" smtClean="0"/>
              <a:t>As I mentioned earlier, exposure to high energy Blue Light is likely to increase significantly as people convert from incandescent and halogen lighting to CFLs and LEDs, which produce a far higher portion of Harmful Blue Light. (Source: Diana L. </a:t>
            </a:r>
            <a:r>
              <a:rPr lang="en-US" baseline="0" dirty="0" err="1" smtClean="0"/>
              <a:t>Shechtman</a:t>
            </a:r>
            <a:r>
              <a:rPr lang="en-US" baseline="0" dirty="0" smtClean="0"/>
              <a:t>, Blue Light Hazard.)</a:t>
            </a:r>
          </a:p>
          <a:p>
            <a:endParaRPr lang="en-US" baseline="0" dirty="0" smtClean="0"/>
          </a:p>
          <a:p>
            <a:r>
              <a:rPr lang="en-US" baseline="0" dirty="0" smtClean="0"/>
              <a:t>Another source of Harmful Blue Light is the technology we use.  Digital devices of all kinds emit Harmful Blue Light from their screens.  A few examples of digital sources include: Smartphone's, tablets, e-readers, desktop/laptop computers, video games, and televisions.  </a:t>
            </a:r>
          </a:p>
          <a:p>
            <a:endParaRPr lang="en-US" baseline="0" dirty="0" smtClean="0"/>
          </a:p>
          <a:p>
            <a:r>
              <a:rPr lang="en-US" u="sng" baseline="0" dirty="0" smtClean="0"/>
              <a:t>Here are some facts regarding digital use by patients today:</a:t>
            </a:r>
          </a:p>
          <a:p>
            <a:pPr>
              <a:buFont typeface="Arial" pitchFamily="34" charset="0"/>
              <a:buChar char="•"/>
            </a:pPr>
            <a:r>
              <a:rPr lang="en-US" baseline="0" dirty="0" smtClean="0"/>
              <a:t>  1 in 4 children spend more than 3 hours each day on a digital device</a:t>
            </a:r>
            <a:endParaRPr lang="en-US" i="1" baseline="0" dirty="0" smtClean="0"/>
          </a:p>
          <a:p>
            <a:pPr>
              <a:buFont typeface="Arial" pitchFamily="34" charset="0"/>
              <a:buChar char="•"/>
            </a:pPr>
            <a:r>
              <a:rPr lang="en-US" baseline="0" dirty="0" smtClean="0"/>
              <a:t>  30% of adults spend 9+ hours on digital devices each day</a:t>
            </a:r>
          </a:p>
          <a:p>
            <a:pPr>
              <a:buFont typeface="Arial" pitchFamily="34" charset="0"/>
              <a:buChar char="•"/>
            </a:pPr>
            <a:r>
              <a:rPr lang="en-US" baseline="0" dirty="0" smtClean="0"/>
              <a:t>  72% of adults are unaware of the dangers of Harmful Blue Light</a:t>
            </a:r>
          </a:p>
          <a:p>
            <a:pPr>
              <a:buFont typeface="Arial" pitchFamily="34" charset="0"/>
              <a:buChar char="•"/>
            </a:pPr>
            <a:r>
              <a:rPr lang="en-US" baseline="0" dirty="0" smtClean="0"/>
              <a:t>  Patients look at their phone over 100+ times a day</a:t>
            </a:r>
          </a:p>
          <a:p>
            <a:pPr>
              <a:buFont typeface="Arial" pitchFamily="34" charset="0"/>
              <a:buNone/>
            </a:pPr>
            <a:r>
              <a:rPr lang="en-US" baseline="0" dirty="0" smtClean="0"/>
              <a:t>(Source: </a:t>
            </a:r>
            <a:r>
              <a:rPr lang="en-US" i="1" baseline="0" dirty="0" smtClean="0"/>
              <a:t>The Vision Council, “2015 Digital Eye Strain Report.” Hindsight Is 20/20/20: Protect Your Eyes from Digital Devices.)</a:t>
            </a:r>
            <a:endParaRPr lang="en-US" baseline="0" dirty="0" smtClean="0"/>
          </a:p>
        </p:txBody>
      </p:sp>
      <p:sp>
        <p:nvSpPr>
          <p:cNvPr id="4" name="Slide Number Placeholder 3"/>
          <p:cNvSpPr>
            <a:spLocks noGrp="1"/>
          </p:cNvSpPr>
          <p:nvPr>
            <p:ph type="sldNum" sz="quarter" idx="10"/>
          </p:nvPr>
        </p:nvSpPr>
        <p:spPr/>
        <p:txBody>
          <a:bodyPr/>
          <a:lstStyle/>
          <a:p>
            <a:fld id="{59FB8CD6-A1CC-4CD9-856E-6C2E9D4DF6A2}" type="slidenum">
              <a:rPr lang="en-US" smtClean="0"/>
              <a:pPr/>
              <a:t>7</a:t>
            </a:fld>
            <a:endParaRPr lang="en-US" dirty="0"/>
          </a:p>
        </p:txBody>
      </p:sp>
    </p:spTree>
    <p:extLst>
      <p:ext uri="{BB962C8B-B14F-4D97-AF65-F5344CB8AC3E}">
        <p14:creationId xmlns:p14="http://schemas.microsoft.com/office/powerpoint/2010/main" val="25139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a:t>
            </a:r>
            <a:r>
              <a:rPr lang="en-US" b="0" baseline="0" dirty="0" smtClean="0"/>
              <a:t> chart illustrates the level of energy emitted by both CFL and LED lights. Although there is more than one peak for these types of light, there is only one area that is harmful and that is between 415-455nm.  As you can see both types of light peak within this harmful range.  This means that they are emitting a high amount of energy in the wavelengths that are harmful to our eyes.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that we understand the sources of Harmful Blue Light, and what wavelengths are most dangerous, we need to understand the damage it may cause patients’ eyes.  </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A91A962-5F40-41B2-A67F-A689B7BDC3C7}" type="slidenum">
              <a:rPr lang="en-US" smtClean="0"/>
              <a:pPr/>
              <a:t>8</a:t>
            </a:fld>
            <a:endParaRPr lang="en-US" dirty="0"/>
          </a:p>
        </p:txBody>
      </p:sp>
    </p:spTree>
    <p:extLst>
      <p:ext uri="{BB962C8B-B14F-4D97-AF65-F5344CB8AC3E}">
        <p14:creationId xmlns:p14="http://schemas.microsoft.com/office/powerpoint/2010/main" val="86234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CA91A962-5F40-41B2-A67F-A689B7BDC3C7}" type="slidenum">
              <a:rPr lang="en-US" smtClean="0"/>
              <a:pPr/>
              <a:t>9</a:t>
            </a:fld>
            <a:endParaRPr lang="en-US" dirty="0"/>
          </a:p>
        </p:txBody>
      </p:sp>
    </p:spTree>
    <p:extLst>
      <p:ext uri="{BB962C8B-B14F-4D97-AF65-F5344CB8AC3E}">
        <p14:creationId xmlns:p14="http://schemas.microsoft.com/office/powerpoint/2010/main" val="862343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G4blue.jpg"/>
          <p:cNvPicPr>
            <a:picLocks noChangeAspect="1"/>
          </p:cNvPicPr>
          <p:nvPr userDrawn="1"/>
        </p:nvPicPr>
        <p:blipFill>
          <a:blip r:embed="rId2" cstate="print">
            <a:alphaModFix amt="5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5389B-E93C-497F-9990-929BF0B55E56}"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204B72-9060-4F07-B20F-0C68977ACC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5389B-E93C-497F-9990-929BF0B55E56}" type="datetimeFigureOut">
              <a:rPr lang="en-US" smtClean="0"/>
              <a:pPr/>
              <a:t>9/29/2016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04B72-9060-4F07-B20F-0C68977ACC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7.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2.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7.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8.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33.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4.png"/><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2.png"/><Relationship Id="rId4" Type="http://schemas.openxmlformats.org/officeDocument/2006/relationships/image" Target="../media/image34.png"/><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ettyImages-503984918_AND-17552558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924800" y="152400"/>
            <a:ext cx="685800" cy="369332"/>
          </a:xfrm>
          <a:prstGeom prst="rect">
            <a:avLst/>
          </a:prstGeom>
          <a:noFill/>
        </p:spPr>
        <p:txBody>
          <a:bodyPr wrap="square" rtlCol="0">
            <a:spAutoFit/>
          </a:bodyPr>
          <a:lstStyle/>
          <a:p>
            <a:endParaRPr lang="en-US" dirty="0"/>
          </a:p>
        </p:txBody>
      </p:sp>
      <p:sp>
        <p:nvSpPr>
          <p:cNvPr id="7" name="TextBox 6"/>
          <p:cNvSpPr txBox="1"/>
          <p:nvPr/>
        </p:nvSpPr>
        <p:spPr>
          <a:xfrm>
            <a:off x="457200" y="2971800"/>
            <a:ext cx="4267200" cy="646331"/>
          </a:xfrm>
          <a:prstGeom prst="rect">
            <a:avLst/>
          </a:prstGeom>
          <a:noFill/>
        </p:spPr>
        <p:txBody>
          <a:bodyPr wrap="square" rtlCol="0">
            <a:spAutoFit/>
          </a:bodyPr>
          <a:lstStyle/>
          <a:p>
            <a:r>
              <a:rPr lang="en-US" dirty="0" smtClean="0">
                <a:solidFill>
                  <a:schemeClr val="bg1"/>
                </a:solidFill>
                <a:latin typeface="Verdana"/>
                <a:cs typeface="Verdana"/>
              </a:rPr>
              <a:t>Liban </a:t>
            </a:r>
            <a:r>
              <a:rPr lang="en-US" dirty="0" err="1" smtClean="0">
                <a:solidFill>
                  <a:schemeClr val="bg1"/>
                </a:solidFill>
                <a:latin typeface="Verdana"/>
                <a:cs typeface="Verdana"/>
              </a:rPr>
              <a:t>Obsiye</a:t>
            </a:r>
            <a:endParaRPr lang="en-US" dirty="0" smtClean="0">
              <a:solidFill>
                <a:schemeClr val="bg1"/>
              </a:solidFill>
              <a:latin typeface="Verdana"/>
              <a:cs typeface="Verdana"/>
            </a:endParaRPr>
          </a:p>
          <a:p>
            <a:r>
              <a:rPr lang="en-US" dirty="0" err="1" smtClean="0">
                <a:solidFill>
                  <a:schemeClr val="bg1"/>
                </a:solidFill>
                <a:latin typeface="Verdana"/>
                <a:cs typeface="Verdana"/>
              </a:rPr>
              <a:t>Essilor</a:t>
            </a:r>
            <a:r>
              <a:rPr lang="en-US" dirty="0" smtClean="0">
                <a:solidFill>
                  <a:schemeClr val="bg1"/>
                </a:solidFill>
                <a:latin typeface="Verdana"/>
                <a:cs typeface="Verdana"/>
              </a:rPr>
              <a:t> Brand Sales Consultant</a:t>
            </a:r>
            <a:endParaRPr lang="en-US" dirty="0" smtClean="0">
              <a:solidFill>
                <a:schemeClr val="bg1"/>
              </a:solidFill>
              <a:latin typeface="Verdana"/>
              <a:cs typeface="Verdana"/>
            </a:endParaRPr>
          </a:p>
        </p:txBody>
      </p:sp>
      <p:pic>
        <p:nvPicPr>
          <p:cNvPr id="8" name="Picture 7" descr="Smart Blue Filter-01.png"/>
          <p:cNvPicPr>
            <a:picLocks noChangeAspect="1"/>
          </p:cNvPicPr>
          <p:nvPr/>
        </p:nvPicPr>
        <p:blipFill rotWithShape="1">
          <a:blip r:embed="rId4" cstate="print">
            <a:extLst>
              <a:ext uri="{28A0092B-C50C-407E-A947-70E740481C1C}">
                <a14:useLocalDpi xmlns:a14="http://schemas.microsoft.com/office/drawing/2010/main" val="0"/>
              </a:ext>
            </a:extLst>
          </a:blip>
          <a:srcRect l="6579" t="36548" r="6638" b="44015"/>
          <a:stretch/>
        </p:blipFill>
        <p:spPr>
          <a:xfrm>
            <a:off x="152400" y="2009628"/>
            <a:ext cx="8839200" cy="11145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0" name="TextBox 9"/>
          <p:cNvSpPr txBox="1"/>
          <p:nvPr/>
        </p:nvSpPr>
        <p:spPr>
          <a:xfrm>
            <a:off x="5334000" y="6477001"/>
            <a:ext cx="3733800" cy="277000"/>
          </a:xfrm>
          <a:prstGeom prst="rect">
            <a:avLst/>
          </a:prstGeom>
          <a:noFill/>
        </p:spPr>
        <p:txBody>
          <a:bodyPr wrap="square" rtlCol="0">
            <a:spAutoFit/>
          </a:bodyPr>
          <a:lstStyle/>
          <a:p>
            <a:r>
              <a:rPr lang="en-US" sz="1200" dirty="0" smtClean="0">
                <a:solidFill>
                  <a:schemeClr val="bg1"/>
                </a:solidFill>
              </a:rPr>
              <a:t>NOT FOR DISTRIBUTION – DO NOTDISCLOSE  OR COPY</a:t>
            </a:r>
          </a:p>
        </p:txBody>
      </p:sp>
    </p:spTree>
    <p:extLst>
      <p:ext uri="{BB962C8B-B14F-4D97-AF65-F5344CB8AC3E}">
        <p14:creationId xmlns:p14="http://schemas.microsoft.com/office/powerpoint/2010/main" val="186373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4blue.jpg"/>
          <p:cNvPicPr>
            <a:picLocks noChangeAspect="1"/>
          </p:cNvPicPr>
          <p:nvPr/>
        </p:nvPicPr>
        <p:blipFill>
          <a:blip r:embed="rId2" cstate="print">
            <a:alphaModFix amt="62000"/>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Rectangle 1"/>
          <p:cNvSpPr/>
          <p:nvPr/>
        </p:nvSpPr>
        <p:spPr>
          <a:xfrm>
            <a:off x="228600" y="1557278"/>
            <a:ext cx="8763000" cy="2862322"/>
          </a:xfrm>
          <a:prstGeom prst="rect">
            <a:avLst/>
          </a:prstGeom>
        </p:spPr>
        <p:txBody>
          <a:bodyPr wrap="square">
            <a:spAutoFit/>
          </a:bodyPr>
          <a:lstStyle/>
          <a:p>
            <a:r>
              <a:rPr lang="en-US" sz="3600" b="1" dirty="0" smtClean="0"/>
              <a:t>"The potential connection between blue-light </a:t>
            </a:r>
            <a:r>
              <a:rPr lang="en-US" sz="3600" b="1" dirty="0" err="1" smtClean="0"/>
              <a:t>phototoxicity</a:t>
            </a:r>
            <a:r>
              <a:rPr lang="en-US" sz="3600" b="1" dirty="0" smtClean="0"/>
              <a:t> and retinal diseases such as AMD suggests that reducing blue-light exposure would be beneficial to long-term ocular health."</a:t>
            </a:r>
            <a:endParaRPr lang="en-US" sz="3600" b="1" dirty="0"/>
          </a:p>
        </p:txBody>
      </p:sp>
      <p:sp>
        <p:nvSpPr>
          <p:cNvPr id="3" name="Rectangle 2"/>
          <p:cNvSpPr/>
          <p:nvPr/>
        </p:nvSpPr>
        <p:spPr>
          <a:xfrm>
            <a:off x="0" y="5791200"/>
            <a:ext cx="9144000" cy="646331"/>
          </a:xfrm>
          <a:prstGeom prst="rect">
            <a:avLst/>
          </a:prstGeom>
        </p:spPr>
        <p:txBody>
          <a:bodyPr wrap="square">
            <a:spAutoFit/>
          </a:bodyPr>
          <a:lstStyle/>
          <a:p>
            <a:r>
              <a:rPr lang="en-US" i="1" dirty="0" smtClean="0"/>
              <a:t>(Source: Blue Light Hazard: New Knowledge, New Approaches to Maintaining Ocular Health, Report of a Roundtable March 16, 2013; New York City, NY, USA.)</a:t>
            </a:r>
            <a:endParaRPr lang="en-US" dirty="0"/>
          </a:p>
        </p:txBody>
      </p:sp>
      <p:sp>
        <p:nvSpPr>
          <p:cNvPr id="5" name="TextBox 4"/>
          <p:cNvSpPr txBox="1"/>
          <p:nvPr/>
        </p:nvSpPr>
        <p:spPr>
          <a:xfrm>
            <a:off x="51054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0" y="838200"/>
            <a:ext cx="9144000" cy="2133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800" b="1" i="0" strike="noStrike" kern="1200" cap="none" spc="0" normalizeH="0" baseline="0" noProof="0" dirty="0" smtClean="0">
                <a:ln>
                  <a:noFill/>
                </a:ln>
                <a:solidFill>
                  <a:srgbClr val="000090"/>
                </a:solidFill>
                <a:effectLst/>
                <a:uLnTx/>
                <a:uFillTx/>
                <a:latin typeface="Verdana"/>
                <a:cs typeface="Verdana"/>
              </a:rPr>
              <a:t>Smart Blue Filter</a:t>
            </a:r>
            <a:r>
              <a:rPr kumimoji="0" lang="en-US" sz="2800" i="0" strike="noStrike" kern="1200" cap="none" spc="0" normalizeH="0" baseline="30000" noProof="0" dirty="0" smtClean="0">
                <a:ln>
                  <a:noFill/>
                </a:ln>
                <a:solidFill>
                  <a:srgbClr val="000090"/>
                </a:solidFill>
                <a:effectLst/>
                <a:uLnTx/>
                <a:uFillTx/>
                <a:latin typeface="Verdana"/>
                <a:cs typeface="Verdana"/>
              </a:rPr>
              <a:t>™</a:t>
            </a:r>
            <a:endParaRPr kumimoji="0" lang="en-US" sz="2800" b="1" i="0" strike="noStrike" kern="1200" cap="none" spc="0" normalizeH="0" baseline="0" noProof="0" dirty="0" smtClean="0">
              <a:ln>
                <a:noFill/>
              </a:ln>
              <a:solidFill>
                <a:srgbClr val="000090"/>
              </a:solidFill>
              <a:effectLst/>
              <a:uLnTx/>
              <a:uFillTx/>
              <a:latin typeface="Verdana"/>
              <a:cs typeface="Verdana"/>
            </a:endParaRPr>
          </a:p>
          <a:p>
            <a:pPr lvl="0" algn="ctr">
              <a:defRPr/>
            </a:pPr>
            <a:r>
              <a:rPr lang="en-US" sz="2800" dirty="0" smtClean="0">
                <a:solidFill>
                  <a:schemeClr val="tx1">
                    <a:lumMod val="65000"/>
                    <a:lumOff val="35000"/>
                  </a:schemeClr>
                </a:solidFill>
                <a:latin typeface="Verdana"/>
                <a:cs typeface="Verdana"/>
              </a:rPr>
              <a:t>Embedded protection against Harmful Blue Light in a clear lens.</a:t>
            </a:r>
            <a:endParaRPr lang="en-US" sz="2800" dirty="0">
              <a:solidFill>
                <a:schemeClr val="tx1">
                  <a:lumMod val="65000"/>
                  <a:lumOff val="35000"/>
                </a:schemeClr>
              </a:solidFill>
              <a:latin typeface="Verdana"/>
              <a:cs typeface="Verdana"/>
            </a:endParaRPr>
          </a:p>
        </p:txBody>
      </p:sp>
      <p:sp>
        <p:nvSpPr>
          <p:cNvPr id="6" name="TextBox 5"/>
          <p:cNvSpPr txBox="1"/>
          <p:nvPr/>
        </p:nvSpPr>
        <p:spPr>
          <a:xfrm>
            <a:off x="7162800" y="3327400"/>
            <a:ext cx="1676400" cy="523220"/>
          </a:xfrm>
          <a:prstGeom prst="rect">
            <a:avLst/>
          </a:prstGeom>
          <a:noFill/>
        </p:spPr>
        <p:txBody>
          <a:bodyPr wrap="square" rtlCol="0">
            <a:spAutoFit/>
          </a:bodyPr>
          <a:lstStyle/>
          <a:p>
            <a:r>
              <a:rPr lang="en-US" sz="1400" dirty="0" smtClean="0">
                <a:solidFill>
                  <a:srgbClr val="595959"/>
                </a:solidFill>
                <a:latin typeface="Verdana"/>
                <a:cs typeface="Verdana"/>
              </a:rPr>
              <a:t>Clear in color </a:t>
            </a:r>
            <a:br>
              <a:rPr lang="en-US" sz="1400" dirty="0" smtClean="0">
                <a:solidFill>
                  <a:srgbClr val="595959"/>
                </a:solidFill>
                <a:latin typeface="Verdana"/>
                <a:cs typeface="Verdana"/>
              </a:rPr>
            </a:br>
            <a:r>
              <a:rPr lang="en-US" sz="1400" dirty="0" smtClean="0">
                <a:solidFill>
                  <a:srgbClr val="595959"/>
                </a:solidFill>
                <a:latin typeface="Verdana"/>
                <a:cs typeface="Verdana"/>
              </a:rPr>
              <a:t>and appearance</a:t>
            </a:r>
            <a:endParaRPr lang="en-US" sz="1400" dirty="0">
              <a:solidFill>
                <a:srgbClr val="595959"/>
              </a:solidFill>
              <a:latin typeface="Verdana"/>
              <a:cs typeface="Verdana"/>
            </a:endParaRPr>
          </a:p>
        </p:txBody>
      </p:sp>
      <p:sp>
        <p:nvSpPr>
          <p:cNvPr id="5" name="TextBox 4"/>
          <p:cNvSpPr txBox="1"/>
          <p:nvPr/>
        </p:nvSpPr>
        <p:spPr>
          <a:xfrm>
            <a:off x="381000" y="3251200"/>
            <a:ext cx="1905000" cy="1169551"/>
          </a:xfrm>
          <a:prstGeom prst="rect">
            <a:avLst/>
          </a:prstGeom>
          <a:noFill/>
        </p:spPr>
        <p:txBody>
          <a:bodyPr wrap="square" rtlCol="0">
            <a:spAutoFit/>
          </a:bodyPr>
          <a:lstStyle/>
          <a:p>
            <a:pPr algn="r"/>
            <a:r>
              <a:rPr lang="en-US" sz="1400" dirty="0">
                <a:solidFill>
                  <a:srgbClr val="595959"/>
                </a:solidFill>
                <a:latin typeface="Verdana"/>
                <a:cs typeface="Verdana"/>
              </a:rPr>
              <a:t>Absorbs </a:t>
            </a:r>
            <a:r>
              <a:rPr lang="en-US" sz="1400" dirty="0" smtClean="0">
                <a:solidFill>
                  <a:srgbClr val="595959"/>
                </a:solidFill>
                <a:latin typeface="Verdana"/>
                <a:cs typeface="Verdana"/>
              </a:rPr>
              <a:t>Harmful </a:t>
            </a:r>
            <a:r>
              <a:rPr lang="en-US" sz="1400" dirty="0">
                <a:solidFill>
                  <a:srgbClr val="595959"/>
                </a:solidFill>
                <a:latin typeface="Verdana"/>
                <a:cs typeface="Verdana"/>
              </a:rPr>
              <a:t>Blue Light by having protection that is embedded into the </a:t>
            </a:r>
            <a:r>
              <a:rPr lang="en-US" sz="1400" dirty="0" smtClean="0">
                <a:solidFill>
                  <a:srgbClr val="595959"/>
                </a:solidFill>
                <a:latin typeface="Verdana"/>
                <a:cs typeface="Verdana"/>
              </a:rPr>
              <a:t>lens</a:t>
            </a:r>
            <a:endParaRPr lang="en-US" sz="1400" dirty="0">
              <a:solidFill>
                <a:srgbClr val="595959"/>
              </a:solidFill>
              <a:latin typeface="Verdana"/>
              <a:cs typeface="Verdana"/>
            </a:endParaRPr>
          </a:p>
        </p:txBody>
      </p:sp>
      <p:sp>
        <p:nvSpPr>
          <p:cNvPr id="9" name="TextBox 8"/>
          <p:cNvSpPr txBox="1"/>
          <p:nvPr/>
        </p:nvSpPr>
        <p:spPr>
          <a:xfrm>
            <a:off x="6248400" y="4927600"/>
            <a:ext cx="2209800" cy="954107"/>
          </a:xfrm>
          <a:prstGeom prst="rect">
            <a:avLst/>
          </a:prstGeom>
          <a:noFill/>
        </p:spPr>
        <p:txBody>
          <a:bodyPr wrap="square" rtlCol="0">
            <a:spAutoFit/>
          </a:bodyPr>
          <a:lstStyle/>
          <a:p>
            <a:r>
              <a:rPr lang="en-US" sz="1400" dirty="0">
                <a:solidFill>
                  <a:srgbClr val="595959"/>
                </a:solidFill>
                <a:latin typeface="Verdana"/>
                <a:cs typeface="Verdana"/>
              </a:rPr>
              <a:t>Reduces at least 20% </a:t>
            </a:r>
            <a:r>
              <a:rPr lang="en-US" sz="1400" dirty="0" smtClean="0">
                <a:solidFill>
                  <a:srgbClr val="595959"/>
                </a:solidFill>
                <a:latin typeface="Verdana"/>
                <a:cs typeface="Verdana"/>
              </a:rPr>
              <a:t>of Harmful Blue Light </a:t>
            </a:r>
            <a:br>
              <a:rPr lang="en-US" sz="1400" dirty="0" smtClean="0">
                <a:solidFill>
                  <a:srgbClr val="595959"/>
                </a:solidFill>
                <a:latin typeface="Verdana"/>
                <a:cs typeface="Verdana"/>
              </a:rPr>
            </a:br>
            <a:r>
              <a:rPr lang="en-US" sz="1400" dirty="0" smtClean="0">
                <a:solidFill>
                  <a:srgbClr val="595959"/>
                </a:solidFill>
                <a:latin typeface="Verdana"/>
                <a:cs typeface="Verdana"/>
              </a:rPr>
              <a:t>(</a:t>
            </a:r>
            <a:r>
              <a:rPr lang="en-US" sz="1400" dirty="0">
                <a:solidFill>
                  <a:srgbClr val="595959"/>
                </a:solidFill>
                <a:latin typeface="Verdana"/>
                <a:cs typeface="Verdana"/>
              </a:rPr>
              <a:t>in the range between 415-455nm)</a:t>
            </a:r>
            <a:r>
              <a:rPr lang="en-US" sz="1400" dirty="0" smtClean="0">
                <a:solidFill>
                  <a:srgbClr val="595959"/>
                </a:solidFill>
                <a:latin typeface="Verdana"/>
                <a:cs typeface="Verdana"/>
              </a:rPr>
              <a:t>.</a:t>
            </a:r>
            <a:endParaRPr lang="en-US" sz="1400" dirty="0">
              <a:solidFill>
                <a:srgbClr val="595959"/>
              </a:solidFill>
              <a:latin typeface="Verdana"/>
              <a:cs typeface="Verdana"/>
            </a:endParaRPr>
          </a:p>
        </p:txBody>
      </p:sp>
      <p:sp>
        <p:nvSpPr>
          <p:cNvPr id="10" name="TextBox 9"/>
          <p:cNvSpPr txBox="1"/>
          <p:nvPr/>
        </p:nvSpPr>
        <p:spPr>
          <a:xfrm>
            <a:off x="1219200" y="4927600"/>
            <a:ext cx="2209800" cy="954107"/>
          </a:xfrm>
          <a:prstGeom prst="rect">
            <a:avLst/>
          </a:prstGeom>
          <a:noFill/>
        </p:spPr>
        <p:txBody>
          <a:bodyPr wrap="square" rtlCol="0">
            <a:spAutoFit/>
          </a:bodyPr>
          <a:lstStyle/>
          <a:p>
            <a:pPr algn="r"/>
            <a:r>
              <a:rPr lang="en-US" sz="1400" dirty="0">
                <a:solidFill>
                  <a:srgbClr val="595959"/>
                </a:solidFill>
                <a:latin typeface="Verdana"/>
                <a:cs typeface="Verdana"/>
              </a:rPr>
              <a:t>Transmits essential Blue-Turquoise Light (in the range between 465-495nm</a:t>
            </a:r>
            <a:r>
              <a:rPr lang="en-US" sz="1400" dirty="0" smtClean="0">
                <a:solidFill>
                  <a:srgbClr val="595959"/>
                </a:solidFill>
                <a:latin typeface="Verdana"/>
                <a:cs typeface="Verdana"/>
              </a:rPr>
              <a:t>)</a:t>
            </a:r>
            <a:endParaRPr lang="en-US" sz="1400" dirty="0">
              <a:solidFill>
                <a:srgbClr val="595959"/>
              </a:solidFill>
              <a:latin typeface="Verdana"/>
              <a:cs typeface="Verdana"/>
            </a:endParaRPr>
          </a:p>
        </p:txBody>
      </p:sp>
      <p:pic>
        <p:nvPicPr>
          <p:cNvPr id="11" name="Picture 10" descr="Smart_Bleu_Filter_TM_RVB.png"/>
          <p:cNvPicPr>
            <a:picLocks noChangeAspect="1"/>
          </p:cNvPicPr>
          <p:nvPr/>
        </p:nvPicPr>
        <p:blipFill rotWithShape="1">
          <a:blip r:embed="rId3" cstate="print"/>
          <a:srcRect l="23014" t="18379" r="22932" b="16459"/>
          <a:stretch/>
        </p:blipFill>
        <p:spPr>
          <a:xfrm>
            <a:off x="7543800" y="76200"/>
            <a:ext cx="1428879" cy="1219200"/>
          </a:xfrm>
          <a:prstGeom prst="rect">
            <a:avLst/>
          </a:prstGeom>
        </p:spPr>
      </p:pic>
      <p:pic>
        <p:nvPicPr>
          <p:cNvPr id="7" name="Picture 6" descr="Lens points-03.png"/>
          <p:cNvPicPr>
            <a:picLocks noChangeAspect="1"/>
          </p:cNvPicPr>
          <p:nvPr/>
        </p:nvPicPr>
        <p:blipFill rotWithShape="1">
          <a:blip r:embed="rId4" cstate="print">
            <a:extLst>
              <a:ext uri="{28A0092B-C50C-407E-A947-70E740481C1C}">
                <a14:useLocalDpi xmlns:a14="http://schemas.microsoft.com/office/drawing/2010/main" val="0"/>
              </a:ext>
            </a:extLst>
          </a:blip>
          <a:srcRect l="30261" t="40404" r="21422" b="12907"/>
          <a:stretch/>
        </p:blipFill>
        <p:spPr>
          <a:xfrm>
            <a:off x="2286000" y="2057400"/>
            <a:ext cx="4920113" cy="3565797"/>
          </a:xfrm>
          <a:prstGeom prst="rect">
            <a:avLst/>
          </a:prstGeom>
        </p:spPr>
      </p:pic>
      <p:sp>
        <p:nvSpPr>
          <p:cNvPr id="12" name="TextBox 11"/>
          <p:cNvSpPr txBox="1"/>
          <p:nvPr/>
        </p:nvSpPr>
        <p:spPr>
          <a:xfrm>
            <a:off x="3855412" y="5562600"/>
            <a:ext cx="2209800" cy="307777"/>
          </a:xfrm>
          <a:prstGeom prst="rect">
            <a:avLst/>
          </a:prstGeom>
          <a:noFill/>
        </p:spPr>
        <p:txBody>
          <a:bodyPr wrap="square" rtlCol="0">
            <a:spAutoFit/>
          </a:bodyPr>
          <a:lstStyle/>
          <a:p>
            <a:pPr algn="ctr"/>
            <a:r>
              <a:rPr lang="en-US" sz="1400" dirty="0" smtClean="0">
                <a:solidFill>
                  <a:srgbClr val="595959"/>
                </a:solidFill>
                <a:latin typeface="Verdana"/>
                <a:cs typeface="Verdana"/>
              </a:rPr>
              <a:t>No additional cost</a:t>
            </a:r>
            <a:endParaRPr lang="en-US" sz="1400" dirty="0">
              <a:solidFill>
                <a:srgbClr val="595959"/>
              </a:solidFill>
              <a:latin typeface="Verdana"/>
              <a:cs typeface="Verdana"/>
            </a:endParaRPr>
          </a:p>
        </p:txBody>
      </p:sp>
      <p:sp>
        <p:nvSpPr>
          <p:cNvPr id="13" name="TextBox 12"/>
          <p:cNvSpPr txBox="1"/>
          <p:nvPr/>
        </p:nvSpPr>
        <p:spPr>
          <a:xfrm>
            <a:off x="5181600" y="6477000"/>
            <a:ext cx="3657600" cy="276999"/>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228600" y="5703533"/>
            <a:ext cx="8915400" cy="621067"/>
          </a:xfrm>
          <a:prstGeom prst="rect">
            <a:avLst/>
          </a:prstGeom>
        </p:spPr>
        <p:txBody>
          <a:bodyPr wrap="square">
            <a:spAutoFit/>
          </a:bodyPr>
          <a:lstStyle/>
          <a:p>
            <a:pPr>
              <a:lnSpc>
                <a:spcPct val="90000"/>
              </a:lnSpc>
            </a:pPr>
            <a:r>
              <a:rPr lang="en-US" sz="950" dirty="0" smtClean="0"/>
              <a:t>Source:</a:t>
            </a:r>
          </a:p>
          <a:p>
            <a:pPr>
              <a:lnSpc>
                <a:spcPct val="90000"/>
              </a:lnSpc>
            </a:pPr>
            <a:r>
              <a:rPr lang="en-US" sz="950" dirty="0" smtClean="0"/>
              <a:t>*Arnault E. Barrau C, Nanteau C. Gondouin P, Bigot K, et al. “Phototoxic Action Spectrum on a Retinal Pigment Epithelium Model of Age-Related Macular Degeneration </a:t>
            </a:r>
            <a:br>
              <a:rPr lang="en-US" sz="950" dirty="0" smtClean="0"/>
            </a:br>
            <a:r>
              <a:rPr lang="en-US" sz="950" dirty="0" smtClean="0"/>
              <a:t>Exposed to Sunlight Normalized Conditions.” PLoS ONE 8(*); e71398.doi:10.1371398.August 23,2013.</a:t>
            </a:r>
          </a:p>
          <a:p>
            <a:pPr>
              <a:lnSpc>
                <a:spcPct val="90000"/>
              </a:lnSpc>
            </a:pPr>
            <a:r>
              <a:rPr lang="en-US" sz="950" dirty="0" smtClean="0"/>
              <a:t>**National Institues of Health National Eye Institute. Facts about Age-Related Macular Degeneration. Retrieved from: https://nei.nih.gov/health/maculardegen/armd_facts </a:t>
            </a:r>
          </a:p>
        </p:txBody>
      </p:sp>
      <p:sp>
        <p:nvSpPr>
          <p:cNvPr id="4" name="ZoneTexte 9"/>
          <p:cNvSpPr txBox="1"/>
          <p:nvPr/>
        </p:nvSpPr>
        <p:spPr>
          <a:xfrm>
            <a:off x="0" y="1850410"/>
            <a:ext cx="9144000" cy="2492990"/>
          </a:xfrm>
          <a:prstGeom prst="rect">
            <a:avLst/>
          </a:prstGeom>
          <a:noFill/>
        </p:spPr>
        <p:txBody>
          <a:bodyPr wrap="square" rtlCol="0">
            <a:spAutoFit/>
          </a:bodyPr>
          <a:lstStyle/>
          <a:p>
            <a:pPr algn="ctr">
              <a:spcBef>
                <a:spcPct val="0"/>
              </a:spcBef>
              <a:defRPr/>
            </a:pPr>
            <a:r>
              <a:rPr lang="en-US" sz="2800" dirty="0" smtClean="0">
                <a:solidFill>
                  <a:schemeClr val="tx1">
                    <a:lumMod val="65000"/>
                    <a:lumOff val="35000"/>
                  </a:schemeClr>
                </a:solidFill>
                <a:latin typeface="Verdana"/>
                <a:ea typeface="+mj-ea"/>
                <a:cs typeface="Verdana"/>
              </a:rPr>
              <a:t>AMD is a condition that is not caught early and when caught it is irreversible</a:t>
            </a:r>
          </a:p>
          <a:p>
            <a:pPr algn="ctr">
              <a:spcBef>
                <a:spcPct val="0"/>
              </a:spcBef>
              <a:defRPr/>
            </a:pPr>
            <a:endParaRPr lang="en-US" sz="2800" dirty="0" smtClean="0">
              <a:solidFill>
                <a:schemeClr val="tx1">
                  <a:lumMod val="65000"/>
                  <a:lumOff val="35000"/>
                </a:schemeClr>
              </a:solidFill>
              <a:latin typeface="Verdana"/>
              <a:ea typeface="+mj-ea"/>
              <a:cs typeface="Verdana"/>
            </a:endParaRPr>
          </a:p>
          <a:p>
            <a:pPr algn="ctr">
              <a:spcBef>
                <a:spcPct val="0"/>
              </a:spcBef>
              <a:defRPr/>
            </a:pPr>
            <a:r>
              <a:rPr lang="en-US" sz="2400" b="1" u="sng" dirty="0" smtClean="0">
                <a:solidFill>
                  <a:schemeClr val="tx1">
                    <a:lumMod val="65000"/>
                    <a:lumOff val="35000"/>
                  </a:schemeClr>
                </a:solidFill>
                <a:latin typeface="Verdana"/>
                <a:ea typeface="+mj-ea"/>
                <a:cs typeface="Verdana"/>
              </a:rPr>
              <a:t>69%</a:t>
            </a:r>
            <a:r>
              <a:rPr lang="en-US" sz="2400" dirty="0" smtClean="0">
                <a:solidFill>
                  <a:schemeClr val="tx1">
                    <a:lumMod val="65000"/>
                    <a:lumOff val="35000"/>
                  </a:schemeClr>
                </a:solidFill>
                <a:latin typeface="Verdana"/>
                <a:ea typeface="+mj-ea"/>
                <a:cs typeface="Verdana"/>
              </a:rPr>
              <a:t> of people diagnosed are already late-stage</a:t>
            </a:r>
          </a:p>
          <a:p>
            <a:pPr algn="ctr">
              <a:spcBef>
                <a:spcPct val="0"/>
              </a:spcBef>
              <a:defRPr/>
            </a:pPr>
            <a:r>
              <a:rPr lang="en-US" sz="2400" b="1" u="sng" dirty="0" smtClean="0">
                <a:solidFill>
                  <a:schemeClr val="tx1">
                    <a:lumMod val="65000"/>
                    <a:lumOff val="35000"/>
                  </a:schemeClr>
                </a:solidFill>
                <a:latin typeface="Verdana"/>
                <a:ea typeface="+mj-ea"/>
                <a:cs typeface="Verdana"/>
              </a:rPr>
              <a:t>78%</a:t>
            </a:r>
            <a:r>
              <a:rPr lang="en-US" sz="2400" dirty="0" smtClean="0">
                <a:solidFill>
                  <a:schemeClr val="tx1">
                    <a:lumMod val="65000"/>
                    <a:lumOff val="35000"/>
                  </a:schemeClr>
                </a:solidFill>
                <a:latin typeface="Verdana"/>
                <a:ea typeface="+mj-ea"/>
                <a:cs typeface="Verdana"/>
              </a:rPr>
              <a:t> of people at initial diagnosis are 20/50 or worse</a:t>
            </a:r>
          </a:p>
          <a:p>
            <a:pPr algn="ctr">
              <a:spcBef>
                <a:spcPct val="0"/>
              </a:spcBef>
              <a:defRPr/>
            </a:pPr>
            <a:r>
              <a:rPr lang="en-US" sz="2400" b="1" u="sng" dirty="0" smtClean="0">
                <a:solidFill>
                  <a:schemeClr val="tx1">
                    <a:lumMod val="65000"/>
                    <a:lumOff val="35000"/>
                  </a:schemeClr>
                </a:solidFill>
                <a:latin typeface="Verdana"/>
                <a:ea typeface="+mj-ea"/>
                <a:cs typeface="Verdana"/>
              </a:rPr>
              <a:t>40%</a:t>
            </a:r>
            <a:r>
              <a:rPr lang="en-US" sz="2400" dirty="0" smtClean="0">
                <a:solidFill>
                  <a:schemeClr val="tx1">
                    <a:lumMod val="65000"/>
                    <a:lumOff val="35000"/>
                  </a:schemeClr>
                </a:solidFill>
                <a:latin typeface="Verdana"/>
                <a:ea typeface="+mj-ea"/>
                <a:cs typeface="Verdana"/>
              </a:rPr>
              <a:t> of people are 20/200 at initial diagnosis</a:t>
            </a:r>
            <a:endParaRPr lang="en-US" sz="2400" dirty="0">
              <a:solidFill>
                <a:schemeClr val="tx1">
                  <a:lumMod val="65000"/>
                  <a:lumOff val="35000"/>
                </a:schemeClr>
              </a:solidFill>
              <a:latin typeface="Verdana"/>
              <a:ea typeface="+mj-ea"/>
              <a:cs typeface="Verdana"/>
            </a:endParaRPr>
          </a:p>
        </p:txBody>
      </p:sp>
      <p:sp>
        <p:nvSpPr>
          <p:cNvPr id="3" name="TextBox 2"/>
          <p:cNvSpPr txBox="1"/>
          <p:nvPr/>
        </p:nvSpPr>
        <p:spPr>
          <a:xfrm>
            <a:off x="1371600" y="1155918"/>
            <a:ext cx="6324600" cy="461665"/>
          </a:xfrm>
          <a:prstGeom prst="rect">
            <a:avLst/>
          </a:prstGeom>
          <a:noFill/>
        </p:spPr>
        <p:txBody>
          <a:bodyPr wrap="square" rtlCol="0">
            <a:spAutoFit/>
          </a:bodyPr>
          <a:lstStyle/>
          <a:p>
            <a:pPr algn="ctr"/>
            <a:r>
              <a:rPr lang="en-US" sz="2400" b="1" dirty="0">
                <a:solidFill>
                  <a:srgbClr val="000090"/>
                </a:solidFill>
                <a:effectLst/>
                <a:latin typeface="Verdana"/>
                <a:cs typeface="Verdana"/>
              </a:rPr>
              <a:t>HARMFUL BLUE LIGHT </a:t>
            </a:r>
            <a:endParaRPr lang="en-US" sz="2400" dirty="0">
              <a:solidFill>
                <a:srgbClr val="000090"/>
              </a:solidFill>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8" name="TextBox 7"/>
          <p:cNvSpPr txBox="1"/>
          <p:nvPr/>
        </p:nvSpPr>
        <p:spPr>
          <a:xfrm>
            <a:off x="53340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G4.psd"/>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0" y="0"/>
            <a:ext cx="9144000" cy="4419600"/>
          </a:xfrm>
          <a:prstGeom prst="rect">
            <a:avLst/>
          </a:prstGeom>
        </p:spPr>
      </p:pic>
      <p:pic>
        <p:nvPicPr>
          <p:cNvPr id="10" name="Picture 9" descr="BG3.psd"/>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0" y="4419600"/>
            <a:ext cx="9144000" cy="2438400"/>
          </a:xfrm>
          <a:prstGeom prst="rect">
            <a:avLst/>
          </a:prstGeom>
        </p:spPr>
      </p:pic>
      <p:pic>
        <p:nvPicPr>
          <p:cNvPr id="15" name="Picture 14" descr="Varilux_EN_P_gr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58" y="1371600"/>
            <a:ext cx="4191168" cy="600734"/>
          </a:xfrm>
          <a:prstGeom prst="rect">
            <a:avLst/>
          </a:prstGeom>
        </p:spPr>
      </p:pic>
      <p:pic>
        <p:nvPicPr>
          <p:cNvPr id="16" name="Picture 15" descr="Transitions-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4281" y="1371600"/>
            <a:ext cx="3710020" cy="661559"/>
          </a:xfrm>
          <a:prstGeom prst="rect">
            <a:avLst/>
          </a:prstGeom>
        </p:spPr>
      </p:pic>
      <p:pic>
        <p:nvPicPr>
          <p:cNvPr id="17" name="Picture 16" descr="EyeZen-PLUS-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0255" y="2408114"/>
            <a:ext cx="4319942" cy="931245"/>
          </a:xfrm>
          <a:prstGeom prst="rect">
            <a:avLst/>
          </a:prstGeom>
        </p:spPr>
      </p:pic>
      <p:sp>
        <p:nvSpPr>
          <p:cNvPr id="12" name="TextBox 11"/>
          <p:cNvSpPr txBox="1"/>
          <p:nvPr/>
        </p:nvSpPr>
        <p:spPr>
          <a:xfrm>
            <a:off x="0" y="5029200"/>
            <a:ext cx="9144000" cy="1077218"/>
          </a:xfrm>
          <a:prstGeom prst="rect">
            <a:avLst/>
          </a:prstGeom>
          <a:noFill/>
          <a:ln>
            <a:noFill/>
          </a:ln>
        </p:spPr>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Smart Blue Filter</a:t>
            </a:r>
            <a:r>
              <a:rPr lang="en-US" sz="2000" baseline="7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t>
            </a:r>
          </a:p>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Products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pic>
        <p:nvPicPr>
          <p:cNvPr id="13" name="Picture 12" descr="SpacerBlue.psd"/>
          <p:cNvPicPr>
            <a:picLocks noChangeAspect="1"/>
          </p:cNvPicPr>
          <p:nvPr/>
        </p:nvPicPr>
        <p:blipFill rotWithShape="1">
          <a:blip r:embed="rId8" cstate="print">
            <a:extLst>
              <a:ext uri="{28A0092B-C50C-407E-A947-70E740481C1C}">
                <a14:useLocalDpi xmlns:a14="http://schemas.microsoft.com/office/drawing/2010/main" val="0"/>
              </a:ext>
            </a:extLst>
          </a:blip>
          <a:srcRect t="23380" b="67824"/>
          <a:stretch/>
        </p:blipFill>
        <p:spPr>
          <a:xfrm>
            <a:off x="0" y="4267200"/>
            <a:ext cx="9144000" cy="32173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4" name="TextBox 13"/>
          <p:cNvSpPr txBox="1"/>
          <p:nvPr/>
        </p:nvSpPr>
        <p:spPr>
          <a:xfrm>
            <a:off x="5257800" y="6477001"/>
            <a:ext cx="3733800" cy="277000"/>
          </a:xfrm>
          <a:prstGeom prst="rect">
            <a:avLst/>
          </a:prstGeom>
          <a:noFill/>
        </p:spPr>
        <p:txBody>
          <a:bodyPr wrap="square" rtlCol="0">
            <a:spAutoFit/>
          </a:bodyPr>
          <a:lstStyle/>
          <a:p>
            <a:r>
              <a:rPr lang="en-US" sz="1200" dirty="0" smtClean="0">
                <a:solidFill>
                  <a:schemeClr val="bg1"/>
                </a:solidFill>
              </a:rPr>
              <a:t>NOT FOR DISTRIBUTION – DO NOT DISCLOSE OR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 presetClass="entr" presetSubtype="1"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4.psd"/>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0" y="0"/>
            <a:ext cx="9144000" cy="3124200"/>
          </a:xfrm>
          <a:prstGeom prst="rect">
            <a:avLst/>
          </a:prstGeom>
        </p:spPr>
      </p:pic>
      <p:pic>
        <p:nvPicPr>
          <p:cNvPr id="13" name="Picture 12" descr="BG3.psd"/>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0" y="3124200"/>
            <a:ext cx="9144000" cy="3733800"/>
          </a:xfrm>
          <a:prstGeom prst="rect">
            <a:avLst/>
          </a:prstGeom>
        </p:spPr>
      </p:pic>
      <p:pic>
        <p:nvPicPr>
          <p:cNvPr id="15" name="Picture 14" descr="Varilux_EN_P_gr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206" y="838200"/>
            <a:ext cx="4483394" cy="642620"/>
          </a:xfrm>
          <a:prstGeom prst="rect">
            <a:avLst/>
          </a:prstGeom>
        </p:spPr>
      </p:pic>
      <p:sp>
        <p:nvSpPr>
          <p:cNvPr id="11" name="TextBox 10"/>
          <p:cNvSpPr txBox="1"/>
          <p:nvPr/>
        </p:nvSpPr>
        <p:spPr>
          <a:xfrm>
            <a:off x="-76200" y="5943600"/>
            <a:ext cx="9144000" cy="477054"/>
          </a:xfrm>
          <a:prstGeom prst="rect">
            <a:avLst/>
          </a:prstGeom>
          <a:noFill/>
        </p:spPr>
        <p:txBody>
          <a:bodyPr wrap="square" rtlCol="0">
            <a:spAutoFit/>
          </a:bodyPr>
          <a:lstStyle/>
          <a:p>
            <a:pPr lvl="1">
              <a:spcBef>
                <a:spcPct val="20000"/>
              </a:spcBef>
            </a:pPr>
            <a:r>
              <a:rPr lang="en-US" sz="2500" dirty="0" smtClean="0">
                <a:solidFill>
                  <a:schemeClr val="bg1"/>
                </a:solidFill>
                <a:effectLst>
                  <a:outerShdw blurRad="50800" dist="38100" dir="5400000" algn="t" rotWithShape="0">
                    <a:prstClr val="black">
                      <a:alpha val="40000"/>
                    </a:prstClr>
                  </a:outerShdw>
                </a:effectLst>
                <a:latin typeface="Verdana"/>
                <a:cs typeface="Verdana"/>
              </a:rPr>
              <a:t>Driving </a:t>
            </a:r>
            <a:r>
              <a:rPr lang="en-US" sz="2500" dirty="0">
                <a:solidFill>
                  <a:schemeClr val="bg1"/>
                </a:solidFill>
                <a:effectLst>
                  <a:outerShdw blurRad="50800" dist="38100" dir="5400000" algn="t" rotWithShape="0">
                    <a:prstClr val="black">
                      <a:alpha val="40000"/>
                    </a:prstClr>
                  </a:outerShdw>
                </a:effectLst>
                <a:latin typeface="Verdana"/>
                <a:cs typeface="Verdana"/>
              </a:rPr>
              <a:t>innovation in the </a:t>
            </a:r>
            <a:r>
              <a:rPr lang="en-US" sz="2500" dirty="0" smtClean="0">
                <a:solidFill>
                  <a:schemeClr val="bg1"/>
                </a:solidFill>
                <a:effectLst>
                  <a:outerShdw blurRad="50800" dist="38100" dir="5400000" algn="t" rotWithShape="0">
                    <a:prstClr val="black">
                      <a:alpha val="40000"/>
                    </a:prstClr>
                  </a:outerShdw>
                </a:effectLst>
                <a:latin typeface="Verdana"/>
                <a:cs typeface="Verdana"/>
              </a:rPr>
              <a:t>progressive lens </a:t>
            </a:r>
            <a:r>
              <a:rPr lang="en-US" sz="2500" dirty="0">
                <a:solidFill>
                  <a:schemeClr val="bg1"/>
                </a:solidFill>
                <a:effectLst>
                  <a:outerShdw blurRad="50800" dist="38100" dir="5400000" algn="t" rotWithShape="0">
                    <a:prstClr val="black">
                      <a:alpha val="40000"/>
                    </a:prstClr>
                  </a:outerShdw>
                </a:effectLst>
                <a:latin typeface="Verdana"/>
                <a:cs typeface="Verdana"/>
              </a:rPr>
              <a:t>category</a:t>
            </a:r>
            <a:r>
              <a:rPr lang="en-US" sz="2500" dirty="0" smtClean="0">
                <a:solidFill>
                  <a:schemeClr val="bg1"/>
                </a:solidFill>
                <a:effectLst>
                  <a:outerShdw blurRad="50800" dist="38100" dir="5400000" algn="t" rotWithShape="0">
                    <a:prstClr val="black">
                      <a:alpha val="40000"/>
                    </a:prstClr>
                  </a:outerShdw>
                </a:effectLst>
                <a:latin typeface="Verdana"/>
                <a:cs typeface="Verdana"/>
              </a:rPr>
              <a:t>!</a:t>
            </a:r>
            <a:endParaRPr lang="en-US" sz="2500" dirty="0">
              <a:solidFill>
                <a:schemeClr val="bg1"/>
              </a:solidFill>
              <a:effectLst>
                <a:outerShdw blurRad="50800" dist="38100" dir="5400000" algn="t" rotWithShape="0">
                  <a:prstClr val="black">
                    <a:alpha val="40000"/>
                  </a:prstClr>
                </a:outerShdw>
              </a:effectLst>
              <a:latin typeface="Verdana"/>
              <a:cs typeface="Verdana"/>
            </a:endParaRPr>
          </a:p>
        </p:txBody>
      </p:sp>
      <p:sp>
        <p:nvSpPr>
          <p:cNvPr id="12" name="TextBox 11"/>
          <p:cNvSpPr txBox="1"/>
          <p:nvPr/>
        </p:nvSpPr>
        <p:spPr>
          <a:xfrm>
            <a:off x="0" y="1600200"/>
            <a:ext cx="9144000" cy="923330"/>
          </a:xfrm>
          <a:prstGeom prst="rect">
            <a:avLst/>
          </a:prstGeom>
          <a:noFill/>
        </p:spPr>
        <p:txBody>
          <a:bodyPr wrap="square" rtlCol="0">
            <a:spAutoFit/>
          </a:bodyPr>
          <a:lstStyle/>
          <a:p>
            <a:pPr algn="ctr"/>
            <a:r>
              <a:rPr lang="en-US" dirty="0" smtClean="0">
                <a:solidFill>
                  <a:srgbClr val="000090"/>
                </a:solidFill>
                <a:latin typeface="Verdana"/>
                <a:cs typeface="Verdana"/>
              </a:rPr>
              <a:t>THE #1 PROGRESSIVE LENS BRAND will now </a:t>
            </a:r>
            <a:br>
              <a:rPr lang="en-US" dirty="0" smtClean="0">
                <a:solidFill>
                  <a:srgbClr val="000090"/>
                </a:solidFill>
                <a:latin typeface="Verdana"/>
                <a:cs typeface="Verdana"/>
              </a:rPr>
            </a:br>
            <a:r>
              <a:rPr lang="en-US" dirty="0" smtClean="0">
                <a:solidFill>
                  <a:srgbClr val="000090"/>
                </a:solidFill>
                <a:latin typeface="Verdana"/>
                <a:cs typeface="Verdana"/>
              </a:rPr>
              <a:t>provide Harmful Blue Light protection at </a:t>
            </a:r>
            <a:br>
              <a:rPr lang="en-US" dirty="0" smtClean="0">
                <a:solidFill>
                  <a:srgbClr val="000090"/>
                </a:solidFill>
                <a:latin typeface="Verdana"/>
                <a:cs typeface="Verdana"/>
              </a:rPr>
            </a:br>
            <a:r>
              <a:rPr lang="en-US" b="1" dirty="0" smtClean="0">
                <a:solidFill>
                  <a:srgbClr val="000090"/>
                </a:solidFill>
                <a:latin typeface="Verdana"/>
                <a:cs typeface="Verdana"/>
              </a:rPr>
              <a:t>NO ADDITIONAL COST TO YOU</a:t>
            </a:r>
            <a:endParaRPr lang="en-US" b="1" dirty="0">
              <a:solidFill>
                <a:srgbClr val="000090"/>
              </a:solidFill>
              <a:latin typeface="Verdana"/>
              <a:cs typeface="Verdana"/>
            </a:endParaRPr>
          </a:p>
        </p:txBody>
      </p:sp>
      <p:pic>
        <p:nvPicPr>
          <p:cNvPr id="9" name="Picture 8" descr="SpacerBlue.psd"/>
          <p:cNvPicPr>
            <a:picLocks noChangeAspect="1"/>
          </p:cNvPicPr>
          <p:nvPr/>
        </p:nvPicPr>
        <p:blipFill rotWithShape="1">
          <a:blip r:embed="rId6" cstate="print">
            <a:extLst>
              <a:ext uri="{28A0092B-C50C-407E-A947-70E740481C1C}">
                <a14:useLocalDpi xmlns:a14="http://schemas.microsoft.com/office/drawing/2010/main" val="0"/>
              </a:ext>
            </a:extLst>
          </a:blip>
          <a:srcRect t="23380" b="67824"/>
          <a:stretch/>
        </p:blipFill>
        <p:spPr>
          <a:xfrm>
            <a:off x="0" y="2971800"/>
            <a:ext cx="9144000" cy="321734"/>
          </a:xfrm>
          <a:prstGeom prst="rect">
            <a:avLst/>
          </a:prstGeom>
        </p:spPr>
      </p:pic>
      <p:pic>
        <p:nvPicPr>
          <p:cNvPr id="2" name="Picture 1" descr="Varilux Chart-07.png"/>
          <p:cNvPicPr>
            <a:picLocks noChangeAspect="1"/>
          </p:cNvPicPr>
          <p:nvPr/>
        </p:nvPicPr>
        <p:blipFill rotWithShape="1">
          <a:blip r:embed="rId7" cstate="print">
            <a:extLst>
              <a:ext uri="{28A0092B-C50C-407E-A947-70E740481C1C}">
                <a14:useLocalDpi xmlns:a14="http://schemas.microsoft.com/office/drawing/2010/main" val="0"/>
              </a:ext>
            </a:extLst>
          </a:blip>
          <a:srcRect t="27946" b="37711"/>
          <a:stretch/>
        </p:blipFill>
        <p:spPr>
          <a:xfrm>
            <a:off x="0" y="3581400"/>
            <a:ext cx="9144000" cy="235527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6" name="TextBox 15"/>
          <p:cNvSpPr txBox="1"/>
          <p:nvPr/>
        </p:nvSpPr>
        <p:spPr>
          <a:xfrm>
            <a:off x="5181600" y="6477001"/>
            <a:ext cx="3733800" cy="277000"/>
          </a:xfrm>
          <a:prstGeom prst="rect">
            <a:avLst/>
          </a:prstGeom>
          <a:noFill/>
        </p:spPr>
        <p:txBody>
          <a:bodyPr wrap="square" rtlCol="0">
            <a:spAutoFit/>
          </a:bodyPr>
          <a:lstStyle/>
          <a:p>
            <a:r>
              <a:rPr lang="en-US" sz="1200" dirty="0" smtClean="0">
                <a:solidFill>
                  <a:schemeClr val="bg1"/>
                </a:solidFill>
              </a:rPr>
              <a:t>NOT FOR DISTRIBUTION – DO NOT DISCLOSE OR COPY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G4.psd"/>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pic>
        <p:nvPicPr>
          <p:cNvPr id="12" name="Picture 11" descr="BG3.psd"/>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pic>
        <p:nvPicPr>
          <p:cNvPr id="6" name="Picture 5" descr="EyeZen-PLUS-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762000"/>
            <a:ext cx="4343400" cy="936302"/>
          </a:xfrm>
          <a:prstGeom prst="rect">
            <a:avLst/>
          </a:prstGeom>
        </p:spPr>
      </p:pic>
      <p:sp>
        <p:nvSpPr>
          <p:cNvPr id="8" name="Content Placeholder 2"/>
          <p:cNvSpPr txBox="1">
            <a:spLocks/>
          </p:cNvSpPr>
          <p:nvPr/>
        </p:nvSpPr>
        <p:spPr>
          <a:xfrm>
            <a:off x="1524000" y="3581400"/>
            <a:ext cx="6629400" cy="2286000"/>
          </a:xfrm>
          <a:prstGeom prst="rect">
            <a:avLst/>
          </a:prstGeom>
        </p:spPr>
        <p:txBody>
          <a:bodyPr vert="horz" lIns="91440" tIns="45720" rIns="91440" bIns="45720" rtlCol="0">
            <a:noAutofit/>
          </a:bodyPr>
          <a:lstStyle/>
          <a:p>
            <a:pPr marL="800100" lvl="1" indent="-342900">
              <a:lnSpc>
                <a:spcPct val="90000"/>
              </a:lnSpc>
              <a:spcBef>
                <a:spcPct val="20000"/>
              </a:spcBef>
              <a:buSzPct val="60000"/>
              <a:buBlip>
                <a:blip r:embed="rId6"/>
              </a:buBlip>
            </a:pPr>
            <a:r>
              <a:rPr lang="en-US" sz="2400" dirty="0" err="1" smtClean="0">
                <a:solidFill>
                  <a:schemeClr val="bg1"/>
                </a:solidFill>
                <a:latin typeface="Calibri Light" pitchFamily="34" charset="0"/>
              </a:rPr>
              <a:t>Eyezen</a:t>
            </a:r>
            <a:r>
              <a:rPr lang="en-US" sz="2000" kern="0" baseline="30000" dirty="0">
                <a:solidFill>
                  <a:schemeClr val="bg1"/>
                </a:solidFill>
                <a:latin typeface="Calibri Light" pitchFamily="34" charset="0"/>
                <a:cs typeface="Arial" panose="020B0604020202020204" pitchFamily="34" charset="0"/>
              </a:rPr>
              <a:t>™</a:t>
            </a:r>
            <a:r>
              <a:rPr lang="en-US" sz="2400" dirty="0" smtClean="0">
                <a:solidFill>
                  <a:schemeClr val="bg1"/>
                </a:solidFill>
                <a:latin typeface="Calibri Light" pitchFamily="34" charset="0"/>
              </a:rPr>
              <a:t>+ lenses alleviate digital eyestrain and reduce Harmful Blue Light</a:t>
            </a:r>
          </a:p>
          <a:p>
            <a:pPr marL="800100" lvl="1" indent="-342900">
              <a:lnSpc>
                <a:spcPct val="90000"/>
              </a:lnSpc>
              <a:spcBef>
                <a:spcPct val="20000"/>
              </a:spcBef>
              <a:buSzPct val="60000"/>
              <a:buBlip>
                <a:blip r:embed="rId6"/>
              </a:buBlip>
            </a:pPr>
            <a:r>
              <a:rPr lang="en-US" sz="2400" kern="0" dirty="0" smtClean="0">
                <a:solidFill>
                  <a:schemeClr val="bg1"/>
                </a:solidFill>
                <a:latin typeface="Calibri Light" pitchFamily="34" charset="0"/>
                <a:cs typeface="Arial" panose="020B0604020202020204" pitchFamily="34" charset="0"/>
              </a:rPr>
              <a:t>All </a:t>
            </a:r>
            <a:r>
              <a:rPr lang="en-US" sz="2400" kern="0" dirty="0" err="1" smtClean="0">
                <a:solidFill>
                  <a:schemeClr val="bg1"/>
                </a:solidFill>
                <a:latin typeface="Calibri Light" pitchFamily="34" charset="0"/>
                <a:cs typeface="Arial" panose="020B0604020202020204" pitchFamily="34" charset="0"/>
              </a:rPr>
              <a:t>Eyezen</a:t>
            </a:r>
            <a:r>
              <a:rPr lang="en-US" sz="2000" kern="0" baseline="30000" dirty="0">
                <a:solidFill>
                  <a:schemeClr val="bg1"/>
                </a:solidFill>
                <a:latin typeface="Calibri Light" pitchFamily="34" charset="0"/>
                <a:cs typeface="Arial" panose="020B0604020202020204" pitchFamily="34" charset="0"/>
              </a:rPr>
              <a:t>™</a:t>
            </a:r>
            <a:r>
              <a:rPr lang="en-US" sz="2400" kern="0" dirty="0" smtClean="0">
                <a:solidFill>
                  <a:schemeClr val="bg1"/>
                </a:solidFill>
                <a:latin typeface="Calibri Light" pitchFamily="34" charset="0"/>
                <a:cs typeface="Arial" panose="020B0604020202020204" pitchFamily="34" charset="0"/>
              </a:rPr>
              <a:t>+ lens products will include the Smart Blue Filter</a:t>
            </a:r>
            <a:r>
              <a:rPr lang="en-US" sz="2000" kern="0" baseline="30000" dirty="0" smtClean="0">
                <a:solidFill>
                  <a:schemeClr val="bg1"/>
                </a:solidFill>
                <a:latin typeface="Calibri Light" pitchFamily="34" charset="0"/>
                <a:cs typeface="Arial" panose="020B0604020202020204" pitchFamily="34" charset="0"/>
              </a:rPr>
              <a:t>™</a:t>
            </a:r>
            <a:r>
              <a:rPr lang="en-US" sz="2400" kern="0" dirty="0" smtClean="0">
                <a:solidFill>
                  <a:schemeClr val="bg1"/>
                </a:solidFill>
                <a:latin typeface="Calibri Light" pitchFamily="34" charset="0"/>
                <a:cs typeface="Arial" panose="020B0604020202020204" pitchFamily="34" charset="0"/>
              </a:rPr>
              <a:t> feature</a:t>
            </a:r>
          </a:p>
          <a:p>
            <a:pPr marL="800100" lvl="1" indent="-342900">
              <a:lnSpc>
                <a:spcPct val="90000"/>
              </a:lnSpc>
              <a:spcBef>
                <a:spcPct val="20000"/>
              </a:spcBef>
              <a:buSzPct val="60000"/>
              <a:buBlip>
                <a:blip r:embed="rId6"/>
              </a:buBlip>
            </a:pPr>
            <a:r>
              <a:rPr lang="en-US" sz="2400" kern="0" dirty="0" err="1" smtClean="0">
                <a:solidFill>
                  <a:schemeClr val="bg1"/>
                </a:solidFill>
                <a:latin typeface="Calibri Light" pitchFamily="34" charset="0"/>
                <a:cs typeface="Arial" panose="020B0604020202020204" pitchFamily="34" charset="0"/>
              </a:rPr>
              <a:t>Eyezen</a:t>
            </a:r>
            <a:r>
              <a:rPr lang="en-US" sz="2000" kern="0" baseline="30000" dirty="0">
                <a:solidFill>
                  <a:schemeClr val="bg1"/>
                </a:solidFill>
                <a:latin typeface="Calibri Light" pitchFamily="34" charset="0"/>
                <a:cs typeface="Arial" panose="020B0604020202020204" pitchFamily="34" charset="0"/>
              </a:rPr>
              <a:t>™</a:t>
            </a:r>
            <a:r>
              <a:rPr lang="en-US" sz="2400" kern="0" dirty="0" smtClean="0">
                <a:solidFill>
                  <a:schemeClr val="bg1"/>
                </a:solidFill>
                <a:latin typeface="Calibri Light" pitchFamily="34" charset="0"/>
                <a:cs typeface="Arial" panose="020B0604020202020204" pitchFamily="34" charset="0"/>
              </a:rPr>
              <a:t>+ lenses are an upgrade to standard single vision lenses</a:t>
            </a:r>
            <a:endParaRPr kumimoji="0" lang="en-US" sz="2400" b="0" i="0" u="none" strike="noStrike" kern="1200" cap="none" spc="0" normalizeH="0" baseline="0" noProof="0" dirty="0" smtClean="0">
              <a:ln>
                <a:noFill/>
              </a:ln>
              <a:solidFill>
                <a:schemeClr val="bg1"/>
              </a:solidFill>
              <a:effectLst/>
              <a:uLnTx/>
              <a:uFillTx/>
            </a:endParaRPr>
          </a:p>
        </p:txBody>
      </p:sp>
      <p:sp>
        <p:nvSpPr>
          <p:cNvPr id="2" name="TextBox 1"/>
          <p:cNvSpPr txBox="1"/>
          <p:nvPr/>
        </p:nvSpPr>
        <p:spPr>
          <a:xfrm>
            <a:off x="1371600" y="1828800"/>
            <a:ext cx="6019800" cy="646331"/>
          </a:xfrm>
          <a:prstGeom prst="rect">
            <a:avLst/>
          </a:prstGeom>
          <a:noFill/>
        </p:spPr>
        <p:txBody>
          <a:bodyPr wrap="square" rtlCol="0">
            <a:spAutoFit/>
          </a:bodyPr>
          <a:lstStyle/>
          <a:p>
            <a:pPr algn="ctr"/>
            <a:r>
              <a:rPr lang="en-US" dirty="0" err="1">
                <a:solidFill>
                  <a:srgbClr val="6A2986"/>
                </a:solidFill>
                <a:latin typeface="Verdana"/>
                <a:cs typeface="Verdana"/>
              </a:rPr>
              <a:t>Essilor’s</a:t>
            </a:r>
            <a:r>
              <a:rPr lang="en-US" dirty="0">
                <a:solidFill>
                  <a:srgbClr val="6A2986"/>
                </a:solidFill>
                <a:latin typeface="Verdana"/>
                <a:cs typeface="Verdana"/>
              </a:rPr>
              <a:t> new, enhanced </a:t>
            </a:r>
            <a:r>
              <a:rPr lang="en-US" b="1" dirty="0">
                <a:solidFill>
                  <a:srgbClr val="6A2986"/>
                </a:solidFill>
                <a:latin typeface="Verdana"/>
                <a:cs typeface="Verdana"/>
              </a:rPr>
              <a:t>single vision solution</a:t>
            </a:r>
            <a:r>
              <a:rPr lang="en-US" dirty="0">
                <a:solidFill>
                  <a:srgbClr val="6A2986"/>
                </a:solidFill>
                <a:latin typeface="Verdana"/>
                <a:cs typeface="Verdana"/>
              </a:rPr>
              <a:t> that is backed by consumer </a:t>
            </a:r>
            <a:r>
              <a:rPr lang="en-US" dirty="0" smtClean="0">
                <a:solidFill>
                  <a:srgbClr val="6A2986"/>
                </a:solidFill>
                <a:latin typeface="Verdana"/>
                <a:cs typeface="Verdana"/>
              </a:rPr>
              <a:t>advertising</a:t>
            </a:r>
            <a:endParaRPr lang="en-US" dirty="0">
              <a:solidFill>
                <a:srgbClr val="6A2986"/>
              </a:solidFill>
              <a:latin typeface="Verdana"/>
              <a:cs typeface="Verdana"/>
            </a:endParaRPr>
          </a:p>
        </p:txBody>
      </p:sp>
      <p:sp>
        <p:nvSpPr>
          <p:cNvPr id="3" name="TextBox 2"/>
          <p:cNvSpPr txBox="1"/>
          <p:nvPr/>
        </p:nvSpPr>
        <p:spPr>
          <a:xfrm>
            <a:off x="-76200" y="5867400"/>
            <a:ext cx="9144000" cy="477054"/>
          </a:xfrm>
          <a:prstGeom prst="rect">
            <a:avLst/>
          </a:prstGeom>
          <a:noFill/>
        </p:spPr>
        <p:txBody>
          <a:bodyPr wrap="square" rtlCol="0">
            <a:spAutoFit/>
          </a:bodyPr>
          <a:lstStyle/>
          <a:p>
            <a:pPr lvl="1">
              <a:spcBef>
                <a:spcPct val="20000"/>
              </a:spcBef>
            </a:pPr>
            <a:r>
              <a:rPr lang="en-US" sz="2500" dirty="0" smtClean="0">
                <a:solidFill>
                  <a:schemeClr val="bg1"/>
                </a:solidFill>
                <a:effectLst>
                  <a:outerShdw blurRad="50800" dist="38100" dir="5400000" algn="t" rotWithShape="0">
                    <a:prstClr val="black">
                      <a:alpha val="40000"/>
                    </a:prstClr>
                  </a:outerShdw>
                </a:effectLst>
                <a:latin typeface="Verdana"/>
                <a:cs typeface="Verdana"/>
              </a:rPr>
              <a:t>Driving </a:t>
            </a:r>
            <a:r>
              <a:rPr lang="en-US" sz="2500" dirty="0">
                <a:solidFill>
                  <a:schemeClr val="bg1"/>
                </a:solidFill>
                <a:effectLst>
                  <a:outerShdw blurRad="50800" dist="38100" dir="5400000" algn="t" rotWithShape="0">
                    <a:prstClr val="black">
                      <a:alpha val="40000"/>
                    </a:prstClr>
                  </a:outerShdw>
                </a:effectLst>
                <a:latin typeface="Verdana"/>
                <a:cs typeface="Verdana"/>
              </a:rPr>
              <a:t>innovation in the single vision lens category</a:t>
            </a:r>
            <a:r>
              <a:rPr lang="en-US" sz="2500" dirty="0" smtClean="0">
                <a:solidFill>
                  <a:schemeClr val="bg1"/>
                </a:solidFill>
                <a:effectLst>
                  <a:outerShdw blurRad="50800" dist="38100" dir="5400000" algn="t" rotWithShape="0">
                    <a:prstClr val="black">
                      <a:alpha val="40000"/>
                    </a:prstClr>
                  </a:outerShdw>
                </a:effectLst>
                <a:latin typeface="Verdana"/>
                <a:cs typeface="Verdana"/>
              </a:rPr>
              <a:t>!</a:t>
            </a:r>
            <a:endParaRPr lang="en-US" sz="2500" dirty="0">
              <a:solidFill>
                <a:schemeClr val="bg1"/>
              </a:solidFill>
              <a:effectLst>
                <a:outerShdw blurRad="50800" dist="38100" dir="5400000" algn="t" rotWithShape="0">
                  <a:prstClr val="black">
                    <a:alpha val="40000"/>
                  </a:prstClr>
                </a:outerShdw>
              </a:effectLst>
              <a:latin typeface="Verdana"/>
              <a:cs typeface="Verdana"/>
            </a:endParaRPr>
          </a:p>
        </p:txBody>
      </p:sp>
      <p:pic>
        <p:nvPicPr>
          <p:cNvPr id="10" name="Picture 9" descr="SpacerBlue.psd"/>
          <p:cNvPicPr>
            <a:picLocks noChangeAspect="1"/>
          </p:cNvPicPr>
          <p:nvPr/>
        </p:nvPicPr>
        <p:blipFill rotWithShape="1">
          <a:blip r:embed="rId7" cstate="print">
            <a:extLst>
              <a:ext uri="{28A0092B-C50C-407E-A947-70E740481C1C}">
                <a14:useLocalDpi xmlns:a14="http://schemas.microsoft.com/office/drawing/2010/main" val="0"/>
              </a:ext>
            </a:extLst>
          </a:blip>
          <a:srcRect t="23380" b="67824"/>
          <a:stretch/>
        </p:blipFill>
        <p:spPr>
          <a:xfrm>
            <a:off x="0" y="3048000"/>
            <a:ext cx="9144000" cy="32173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3" name="TextBox 12"/>
          <p:cNvSpPr txBox="1"/>
          <p:nvPr/>
        </p:nvSpPr>
        <p:spPr>
          <a:xfrm>
            <a:off x="5410200" y="6477001"/>
            <a:ext cx="3733800" cy="277000"/>
          </a:xfrm>
          <a:prstGeom prst="rect">
            <a:avLst/>
          </a:prstGeom>
          <a:noFill/>
        </p:spPr>
        <p:txBody>
          <a:bodyPr wrap="square" rtlCol="0">
            <a:spAutoFit/>
          </a:bodyPr>
          <a:lstStyle/>
          <a:p>
            <a:r>
              <a:rPr lang="en-US" sz="1200" dirty="0" smtClean="0">
                <a:solidFill>
                  <a:schemeClr val="bg1"/>
                </a:solidFill>
              </a:rPr>
              <a:t>NOT FOR DISTRIBUTION – DO NOT DISCLOSE OR COPY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G4.psd"/>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0" y="0"/>
            <a:ext cx="9144000" cy="2514600"/>
          </a:xfrm>
          <a:prstGeom prst="rect">
            <a:avLst/>
          </a:prstGeom>
        </p:spPr>
      </p:pic>
      <p:pic>
        <p:nvPicPr>
          <p:cNvPr id="9" name="Picture 8" descr="BG3.psd"/>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0" y="2514600"/>
            <a:ext cx="9144000" cy="4343400"/>
          </a:xfrm>
          <a:prstGeom prst="rect">
            <a:avLst/>
          </a:prstGeom>
        </p:spPr>
      </p:pic>
      <p:pic>
        <p:nvPicPr>
          <p:cNvPr id="5" name="Picture 4" descr="Transitions-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069" y="685801"/>
            <a:ext cx="3902662" cy="695908"/>
          </a:xfrm>
          <a:prstGeom prst="rect">
            <a:avLst/>
          </a:prstGeom>
        </p:spPr>
      </p:pic>
      <p:sp>
        <p:nvSpPr>
          <p:cNvPr id="22" name="TextBox 21"/>
          <p:cNvSpPr txBox="1"/>
          <p:nvPr/>
        </p:nvSpPr>
        <p:spPr>
          <a:xfrm>
            <a:off x="0" y="1457909"/>
            <a:ext cx="9144000" cy="646331"/>
          </a:xfrm>
          <a:prstGeom prst="rect">
            <a:avLst/>
          </a:prstGeom>
          <a:noFill/>
        </p:spPr>
        <p:txBody>
          <a:bodyPr wrap="square" rtlCol="0">
            <a:spAutoFit/>
          </a:bodyPr>
          <a:lstStyle/>
          <a:p>
            <a:pPr algn="ctr"/>
            <a:r>
              <a:rPr lang="en-US" dirty="0" smtClean="0">
                <a:solidFill>
                  <a:srgbClr val="000090"/>
                </a:solidFill>
                <a:latin typeface="Verdana"/>
                <a:cs typeface="Verdana"/>
              </a:rPr>
              <a:t>All Transitions</a:t>
            </a:r>
            <a:r>
              <a:rPr lang="en-US" sz="1200" baseline="64000" dirty="0" smtClean="0">
                <a:solidFill>
                  <a:srgbClr val="000090"/>
                </a:solidFill>
                <a:latin typeface="Verdana"/>
                <a:cs typeface="Verdana"/>
              </a:rPr>
              <a:t>®</a:t>
            </a:r>
            <a:r>
              <a:rPr lang="en-US" dirty="0" smtClean="0">
                <a:solidFill>
                  <a:srgbClr val="000090"/>
                </a:solidFill>
                <a:latin typeface="Verdana"/>
                <a:cs typeface="Verdana"/>
              </a:rPr>
              <a:t> Lenses help protect eyes from </a:t>
            </a:r>
            <a:br>
              <a:rPr lang="en-US" dirty="0" smtClean="0">
                <a:solidFill>
                  <a:srgbClr val="000090"/>
                </a:solidFill>
                <a:latin typeface="Verdana"/>
                <a:cs typeface="Verdana"/>
              </a:rPr>
            </a:br>
            <a:r>
              <a:rPr lang="en-US" dirty="0" smtClean="0">
                <a:solidFill>
                  <a:srgbClr val="000090"/>
                </a:solidFill>
                <a:latin typeface="Verdana"/>
                <a:cs typeface="Verdana"/>
              </a:rPr>
              <a:t>Harmful Blue Light, both </a:t>
            </a:r>
            <a:r>
              <a:rPr lang="en-US" b="1" dirty="0" smtClean="0">
                <a:solidFill>
                  <a:srgbClr val="000090"/>
                </a:solidFill>
                <a:latin typeface="Verdana"/>
                <a:cs typeface="Verdana"/>
              </a:rPr>
              <a:t>inside</a:t>
            </a:r>
            <a:r>
              <a:rPr lang="en-US" dirty="0" smtClean="0">
                <a:solidFill>
                  <a:srgbClr val="000090"/>
                </a:solidFill>
                <a:latin typeface="Verdana"/>
                <a:cs typeface="Verdana"/>
              </a:rPr>
              <a:t> and </a:t>
            </a:r>
            <a:r>
              <a:rPr lang="en-US" b="1" dirty="0" smtClean="0">
                <a:solidFill>
                  <a:srgbClr val="000090"/>
                </a:solidFill>
                <a:latin typeface="Verdana"/>
                <a:cs typeface="Verdana"/>
              </a:rPr>
              <a:t>outside</a:t>
            </a:r>
          </a:p>
        </p:txBody>
      </p:sp>
      <p:sp>
        <p:nvSpPr>
          <p:cNvPr id="27" name="Rectangle 26"/>
          <p:cNvSpPr/>
          <p:nvPr/>
        </p:nvSpPr>
        <p:spPr>
          <a:xfrm>
            <a:off x="0" y="5867400"/>
            <a:ext cx="9144000" cy="477054"/>
          </a:xfrm>
          <a:prstGeom prst="rect">
            <a:avLst/>
          </a:prstGeom>
        </p:spPr>
        <p:txBody>
          <a:bodyPr wrap="square">
            <a:spAutoFit/>
          </a:bodyPr>
          <a:lstStyle/>
          <a:p>
            <a:pPr algn="ctr">
              <a:buNone/>
            </a:pPr>
            <a:r>
              <a:rPr lang="en-US" sz="2500" dirty="0" smtClean="0">
                <a:solidFill>
                  <a:schemeClr val="bg2"/>
                </a:solidFill>
                <a:effectLst>
                  <a:outerShdw blurRad="50800" dist="38100" dir="5400000" algn="t" rotWithShape="0">
                    <a:prstClr val="black">
                      <a:alpha val="40000"/>
                    </a:prstClr>
                  </a:outerShdw>
                </a:effectLst>
                <a:latin typeface="Verdana"/>
                <a:cs typeface="Verdana"/>
              </a:rPr>
              <a:t>Driving innovation in the adaptive lens category!</a:t>
            </a:r>
          </a:p>
        </p:txBody>
      </p:sp>
      <p:pic>
        <p:nvPicPr>
          <p:cNvPr id="10" name="Picture 9" descr="SpacerBlue.psd"/>
          <p:cNvPicPr>
            <a:picLocks noChangeAspect="1"/>
          </p:cNvPicPr>
          <p:nvPr/>
        </p:nvPicPr>
        <p:blipFill rotWithShape="1">
          <a:blip r:embed="rId6" cstate="print">
            <a:extLst>
              <a:ext uri="{28A0092B-C50C-407E-A947-70E740481C1C}">
                <a14:useLocalDpi xmlns:a14="http://schemas.microsoft.com/office/drawing/2010/main" val="0"/>
              </a:ext>
            </a:extLst>
          </a:blip>
          <a:srcRect t="23380" b="67824"/>
          <a:stretch/>
        </p:blipFill>
        <p:spPr>
          <a:xfrm>
            <a:off x="0" y="2362200"/>
            <a:ext cx="9144000" cy="321734"/>
          </a:xfrm>
          <a:prstGeom prst="rect">
            <a:avLst/>
          </a:prstGeom>
        </p:spPr>
      </p:pic>
      <p:pic>
        <p:nvPicPr>
          <p:cNvPr id="2" name="Picture 1" descr="Varilux Chart-09.png"/>
          <p:cNvPicPr>
            <a:picLocks noChangeAspect="1"/>
          </p:cNvPicPr>
          <p:nvPr/>
        </p:nvPicPr>
        <p:blipFill rotWithShape="1">
          <a:blip r:embed="rId7" cstate="print">
            <a:extLst>
              <a:ext uri="{28A0092B-C50C-407E-A947-70E740481C1C}">
                <a14:useLocalDpi xmlns:a14="http://schemas.microsoft.com/office/drawing/2010/main" val="0"/>
              </a:ext>
            </a:extLst>
          </a:blip>
          <a:srcRect t="27610" b="33221"/>
          <a:stretch/>
        </p:blipFill>
        <p:spPr>
          <a:xfrm>
            <a:off x="0" y="2971800"/>
            <a:ext cx="9144000" cy="268624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2" name="TextBox 11"/>
          <p:cNvSpPr txBox="1"/>
          <p:nvPr/>
        </p:nvSpPr>
        <p:spPr>
          <a:xfrm>
            <a:off x="5410200" y="6477001"/>
            <a:ext cx="3733800" cy="277000"/>
          </a:xfrm>
          <a:prstGeom prst="rect">
            <a:avLst/>
          </a:prstGeom>
          <a:noFill/>
        </p:spPr>
        <p:txBody>
          <a:bodyPr wrap="square" rtlCol="0">
            <a:spAutoFit/>
          </a:bodyPr>
          <a:lstStyle/>
          <a:p>
            <a:r>
              <a:rPr lang="en-US" sz="1200" dirty="0" smtClean="0">
                <a:solidFill>
                  <a:schemeClr val="bg1"/>
                </a:solidFill>
              </a:rPr>
              <a:t>NOT FOR DISTRIBUTION – DO NOT DISCLOSE OR COPY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2" name="object 6"/>
          <p:cNvSpPr/>
          <p:nvPr/>
        </p:nvSpPr>
        <p:spPr>
          <a:xfrm>
            <a:off x="916169" y="3249037"/>
            <a:ext cx="6856231" cy="974199"/>
          </a:xfrm>
          <a:custGeom>
            <a:avLst/>
            <a:gdLst/>
            <a:ahLst/>
            <a:cxnLst/>
            <a:rect l="l" t="t" r="r" b="b"/>
            <a:pathLst>
              <a:path w="3834765" h="1102360">
                <a:moveTo>
                  <a:pt x="3834358" y="1102106"/>
                </a:moveTo>
                <a:lnTo>
                  <a:pt x="0" y="1102106"/>
                </a:lnTo>
                <a:lnTo>
                  <a:pt x="0" y="0"/>
                </a:lnTo>
                <a:lnTo>
                  <a:pt x="3834358" y="0"/>
                </a:lnTo>
                <a:lnTo>
                  <a:pt x="3834358" y="1102106"/>
                </a:lnTo>
                <a:close/>
              </a:path>
            </a:pathLst>
          </a:custGeom>
          <a:solidFill>
            <a:schemeClr val="tx2">
              <a:lumMod val="40000"/>
              <a:lumOff val="60000"/>
            </a:schemeClr>
          </a:solidFill>
          <a:ln w="9525">
            <a:solidFill>
              <a:schemeClr val="tx1"/>
            </a:solidFill>
          </a:ln>
        </p:spPr>
        <p:txBody>
          <a:bodyPr wrap="square" lIns="0" tIns="0" rIns="0" bIns="0" rtlCol="0"/>
          <a:lstStyle/>
          <a:p>
            <a:endParaRPr dirty="0">
              <a:solidFill>
                <a:schemeClr val="tx2">
                  <a:lumMod val="75000"/>
                </a:schemeClr>
              </a:solidFill>
              <a:latin typeface="Arial"/>
              <a:cs typeface="Arial"/>
            </a:endParaRPr>
          </a:p>
        </p:txBody>
      </p:sp>
      <p:sp>
        <p:nvSpPr>
          <p:cNvPr id="53" name="Rectangle 52"/>
          <p:cNvSpPr/>
          <p:nvPr/>
        </p:nvSpPr>
        <p:spPr>
          <a:xfrm>
            <a:off x="1295400" y="533400"/>
            <a:ext cx="6553200" cy="646331"/>
          </a:xfrm>
          <a:prstGeom prst="rect">
            <a:avLst/>
          </a:prstGeom>
          <a:solidFill>
            <a:schemeClr val="accent1">
              <a:lumMod val="40000"/>
              <a:lumOff val="60000"/>
            </a:schemeClr>
          </a:solidFill>
        </p:spPr>
        <p:txBody>
          <a:bodyPr wrap="square">
            <a:spAutoFit/>
          </a:bodyPr>
          <a:lstStyle/>
          <a:p>
            <a:pPr lvl="0" algn="ctr">
              <a:defRPr/>
            </a:pPr>
            <a:endParaRPr lang="en-US" sz="1200" b="1" dirty="0" smtClean="0">
              <a:solidFill>
                <a:srgbClr val="000090"/>
              </a:solidFill>
              <a:latin typeface="Verdana"/>
              <a:cs typeface="Verdana"/>
            </a:endParaRPr>
          </a:p>
          <a:p>
            <a:pPr lvl="0" algn="ctr">
              <a:defRPr/>
            </a:pPr>
            <a:r>
              <a:rPr lang="en-US" sz="3600" b="1" baseline="30000" dirty="0" smtClean="0">
                <a:solidFill>
                  <a:srgbClr val="000090"/>
                </a:solidFill>
                <a:latin typeface="Verdana"/>
                <a:cs typeface="Verdana"/>
              </a:rPr>
              <a:t>Smart Blue Filter Inside Protection</a:t>
            </a:r>
            <a:endParaRPr lang="en-US" sz="3600" baseline="30000" dirty="0" smtClean="0">
              <a:solidFill>
                <a:srgbClr val="000090"/>
              </a:solidFill>
              <a:latin typeface="Verdana"/>
              <a:cs typeface="Verdana"/>
            </a:endParaRPr>
          </a:p>
        </p:txBody>
      </p:sp>
      <p:sp>
        <p:nvSpPr>
          <p:cNvPr id="55" name="Espace réservé du texte 2"/>
          <p:cNvSpPr txBox="1">
            <a:spLocks/>
          </p:cNvSpPr>
          <p:nvPr/>
        </p:nvSpPr>
        <p:spPr>
          <a:xfrm>
            <a:off x="304800" y="914400"/>
            <a:ext cx="8839200" cy="4953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5000" b="0" i="0" u="none" strike="noStrike" kern="1200" cap="none" spc="0" normalizeH="0" baseline="0" noProof="0" dirty="0" smtClean="0">
              <a:ln>
                <a:noFill/>
              </a:ln>
              <a:effectLst/>
              <a:uLnTx/>
              <a:uFillTx/>
              <a:latin typeface="+mj-lt"/>
              <a:ea typeface="+mn-ea"/>
              <a:cs typeface="+mn-cs"/>
            </a:endParaRPr>
          </a:p>
        </p:txBody>
      </p:sp>
      <p:pic>
        <p:nvPicPr>
          <p:cNvPr id="59" name="Picture 58" descr="Smart-Blue-Filte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6200"/>
            <a:ext cx="1201835" cy="901376"/>
          </a:xfrm>
          <a:prstGeom prst="rect">
            <a:avLst/>
          </a:prstGeom>
        </p:spPr>
      </p:pic>
      <p:sp>
        <p:nvSpPr>
          <p:cNvPr id="61" name="Rectangle 60"/>
          <p:cNvSpPr/>
          <p:nvPr/>
        </p:nvSpPr>
        <p:spPr>
          <a:xfrm>
            <a:off x="-228600" y="3591060"/>
            <a:ext cx="9144003" cy="1971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4267200" y="1371600"/>
            <a:ext cx="2514600" cy="307777"/>
          </a:xfrm>
          <a:prstGeom prst="rect">
            <a:avLst/>
          </a:prstGeom>
          <a:noFill/>
        </p:spPr>
        <p:txBody>
          <a:bodyPr wrap="square" rtlCol="0">
            <a:spAutoFit/>
          </a:bodyPr>
          <a:lstStyle/>
          <a:p>
            <a:r>
              <a:rPr lang="en-US" sz="1400" b="1" dirty="0" smtClean="0"/>
              <a:t>Harmful Blue Light Protection</a:t>
            </a:r>
            <a:endParaRPr lang="en-US" sz="1400" b="1" dirty="0"/>
          </a:p>
        </p:txBody>
      </p:sp>
      <p:sp>
        <p:nvSpPr>
          <p:cNvPr id="83" name="TextBox 82"/>
          <p:cNvSpPr txBox="1"/>
          <p:nvPr/>
        </p:nvSpPr>
        <p:spPr>
          <a:xfrm>
            <a:off x="914400" y="3304603"/>
            <a:ext cx="2209800" cy="1046440"/>
          </a:xfrm>
          <a:prstGeom prst="rect">
            <a:avLst/>
          </a:prstGeom>
          <a:noFill/>
        </p:spPr>
        <p:txBody>
          <a:bodyPr wrap="square" rtlCol="0">
            <a:spAutoFit/>
          </a:bodyPr>
          <a:lstStyle/>
          <a:p>
            <a:r>
              <a:rPr lang="en-US" sz="1600" b="1" dirty="0" smtClean="0">
                <a:latin typeface="Calibri Light" pitchFamily="34" charset="0"/>
              </a:rPr>
              <a:t>Transitions® XTRActive®</a:t>
            </a:r>
          </a:p>
          <a:p>
            <a:endParaRPr lang="en-US" sz="1600" b="1" dirty="0" smtClean="0">
              <a:latin typeface="Calibri Light" pitchFamily="34" charset="0"/>
            </a:endParaRPr>
          </a:p>
          <a:p>
            <a:r>
              <a:rPr lang="en-US" sz="1600" b="1" dirty="0" smtClean="0">
                <a:latin typeface="Calibri Light" pitchFamily="34" charset="0"/>
              </a:rPr>
              <a:t>Transitions Vantage</a:t>
            </a:r>
          </a:p>
          <a:p>
            <a:r>
              <a:rPr lang="en-US" sz="600" dirty="0" smtClean="0">
                <a:solidFill>
                  <a:schemeClr val="bg1"/>
                </a:solidFill>
                <a:latin typeface="Calibri Light" pitchFamily="34" charset="0"/>
              </a:rPr>
              <a:t> </a:t>
            </a:r>
          </a:p>
          <a:p>
            <a:endParaRPr lang="en-US" sz="400" dirty="0" smtClean="0">
              <a:solidFill>
                <a:schemeClr val="bg1"/>
              </a:solidFill>
              <a:latin typeface="Calibri Light" pitchFamily="34" charset="0"/>
            </a:endParaRPr>
          </a:p>
          <a:p>
            <a:endParaRPr lang="en-US" sz="400" dirty="0" smtClean="0">
              <a:solidFill>
                <a:schemeClr val="bg1"/>
              </a:solidFill>
              <a:latin typeface="Calibri Light" pitchFamily="34" charset="0"/>
            </a:endParaRPr>
          </a:p>
        </p:txBody>
      </p:sp>
      <p:sp>
        <p:nvSpPr>
          <p:cNvPr id="85" name="object 24"/>
          <p:cNvSpPr txBox="1"/>
          <p:nvPr/>
        </p:nvSpPr>
        <p:spPr>
          <a:xfrm>
            <a:off x="4419600" y="3352800"/>
            <a:ext cx="2362200" cy="886397"/>
          </a:xfrm>
          <a:prstGeom prst="rect">
            <a:avLst/>
          </a:prstGeom>
        </p:spPr>
        <p:txBody>
          <a:bodyPr vert="horz" wrap="square" lIns="0" tIns="0" rIns="0" bIns="0" rtlCol="0">
            <a:spAutoFit/>
          </a:bodyPr>
          <a:lstStyle/>
          <a:p>
            <a:pPr marL="10583" marR="4233">
              <a:lnSpc>
                <a:spcPct val="90000"/>
              </a:lnSpc>
            </a:pPr>
            <a:r>
              <a:rPr lang="en-US" sz="1600" b="1" dirty="0" smtClean="0">
                <a:latin typeface="Calibri Light" pitchFamily="34" charset="0"/>
                <a:cs typeface="Arial"/>
              </a:rPr>
              <a:t>Blocks at least </a:t>
            </a:r>
          </a:p>
          <a:p>
            <a:pPr marL="10583" marR="4233">
              <a:lnSpc>
                <a:spcPct val="90000"/>
              </a:lnSpc>
            </a:pPr>
            <a:r>
              <a:rPr lang="en-US" sz="1600" b="1" spc="-4" dirty="0" smtClean="0">
                <a:latin typeface="Calibri Light" pitchFamily="34" charset="0"/>
                <a:cs typeface="Arial"/>
              </a:rPr>
              <a:t>HARMFUL </a:t>
            </a:r>
          </a:p>
          <a:p>
            <a:pPr marL="10583" marR="4233">
              <a:lnSpc>
                <a:spcPct val="90000"/>
              </a:lnSpc>
            </a:pPr>
            <a:r>
              <a:rPr lang="en-US" sz="1600" b="1" spc="-4" dirty="0" smtClean="0">
                <a:latin typeface="Calibri Light" pitchFamily="34" charset="0"/>
                <a:cs typeface="Arial"/>
              </a:rPr>
              <a:t>Blue Light</a:t>
            </a:r>
            <a:r>
              <a:rPr sz="1600" b="1" spc="-4" dirty="0" smtClean="0">
                <a:latin typeface="Calibri Light" pitchFamily="34" charset="0"/>
                <a:cs typeface="Arial"/>
              </a:rPr>
              <a:t> </a:t>
            </a:r>
            <a:r>
              <a:rPr lang="en-US" sz="1600" spc="-4" dirty="0" smtClean="0">
                <a:solidFill>
                  <a:schemeClr val="bg1"/>
                </a:solidFill>
                <a:latin typeface="Calibri Light" pitchFamily="34" charset="0"/>
                <a:cs typeface="Arial"/>
              </a:rPr>
              <a:t/>
            </a:r>
            <a:br>
              <a:rPr lang="en-US" sz="1600" spc="-4" dirty="0" smtClean="0">
                <a:solidFill>
                  <a:schemeClr val="bg1"/>
                </a:solidFill>
                <a:latin typeface="Calibri Light" pitchFamily="34" charset="0"/>
                <a:cs typeface="Arial"/>
              </a:rPr>
            </a:br>
            <a:endParaRPr sz="1600" dirty="0">
              <a:solidFill>
                <a:schemeClr val="bg1"/>
              </a:solidFill>
              <a:latin typeface="Calibri Light" pitchFamily="34" charset="0"/>
              <a:cs typeface="Arial"/>
            </a:endParaRPr>
          </a:p>
        </p:txBody>
      </p:sp>
      <p:sp>
        <p:nvSpPr>
          <p:cNvPr id="86" name="TextBox 85"/>
          <p:cNvSpPr txBox="1"/>
          <p:nvPr/>
        </p:nvSpPr>
        <p:spPr>
          <a:xfrm>
            <a:off x="5867400" y="3330714"/>
            <a:ext cx="15240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alibri Light" pitchFamily="34" charset="0"/>
              </a:rPr>
              <a:t>34</a:t>
            </a:r>
            <a:r>
              <a:rPr lang="en-US" sz="3200" b="1" dirty="0" smtClean="0">
                <a:effectLst>
                  <a:outerShdw blurRad="38100" dist="38100" dir="2700000" algn="tl">
                    <a:srgbClr val="000000">
                      <a:alpha val="43137"/>
                    </a:srgbClr>
                  </a:outerShdw>
                </a:effectLst>
                <a:latin typeface="Calibri Light" pitchFamily="34" charset="0"/>
              </a:rPr>
              <a:t>%</a:t>
            </a:r>
            <a:endParaRPr lang="en-US" sz="3200" b="1" dirty="0">
              <a:effectLst>
                <a:outerShdw blurRad="38100" dist="38100" dir="2700000" algn="tl">
                  <a:srgbClr val="000000">
                    <a:alpha val="43137"/>
                  </a:srgbClr>
                </a:outerShdw>
              </a:effectLst>
              <a:latin typeface="Calibri Light" pitchFamily="34" charset="0"/>
            </a:endParaRPr>
          </a:p>
        </p:txBody>
      </p:sp>
      <p:sp>
        <p:nvSpPr>
          <p:cNvPr id="87" name="object 55"/>
          <p:cNvSpPr txBox="1"/>
          <p:nvPr/>
        </p:nvSpPr>
        <p:spPr>
          <a:xfrm>
            <a:off x="0" y="6019800"/>
            <a:ext cx="9144000" cy="343620"/>
          </a:xfrm>
          <a:prstGeom prst="rect">
            <a:avLst/>
          </a:prstGeom>
        </p:spPr>
        <p:txBody>
          <a:bodyPr vert="horz" wrap="square" lIns="0" tIns="0" rIns="0" bIns="0" rtlCol="0">
            <a:spAutoFit/>
          </a:bodyPr>
          <a:lstStyle/>
          <a:p>
            <a:pPr marL="10583" marR="4233">
              <a:lnSpc>
                <a:spcPct val="107900"/>
              </a:lnSpc>
            </a:pPr>
            <a:r>
              <a:rPr lang="en-US" sz="700" dirty="0" smtClean="0"/>
              <a:t>* All </a:t>
            </a:r>
            <a:r>
              <a:rPr lang="en-US" sz="700" dirty="0" err="1" smtClean="0"/>
              <a:t>Varilux</a:t>
            </a:r>
            <a:r>
              <a:rPr lang="en-US" sz="700" dirty="0" smtClean="0"/>
              <a:t> Digital lenses except </a:t>
            </a:r>
            <a:r>
              <a:rPr lang="en-US" sz="700" dirty="0" err="1" smtClean="0"/>
              <a:t>Varilux</a:t>
            </a:r>
            <a:r>
              <a:rPr lang="en-US" sz="700" dirty="0" smtClean="0"/>
              <a:t> </a:t>
            </a:r>
            <a:r>
              <a:rPr lang="en-US" sz="700" dirty="0" err="1" smtClean="0"/>
              <a:t>Physio</a:t>
            </a:r>
            <a:r>
              <a:rPr lang="en-US" sz="700" dirty="0" smtClean="0"/>
              <a:t> Enhanced &amp; </a:t>
            </a:r>
            <a:r>
              <a:rPr lang="en-US" sz="700" dirty="0" err="1" smtClean="0"/>
              <a:t>Varilux</a:t>
            </a:r>
            <a:r>
              <a:rPr lang="en-US" sz="700" dirty="0" smtClean="0"/>
              <a:t> Comfort Enhanced</a:t>
            </a:r>
            <a:endParaRPr lang="en-US" sz="700" spc="12" dirty="0" smtClean="0">
              <a:cs typeface="Arial"/>
            </a:endParaRPr>
          </a:p>
          <a:p>
            <a:pPr marL="10583" marR="4233">
              <a:lnSpc>
                <a:spcPct val="107900"/>
              </a:lnSpc>
            </a:pPr>
            <a:r>
              <a:rPr sz="700" spc="12" dirty="0" smtClean="0">
                <a:cs typeface="Arial"/>
              </a:rPr>
              <a:t>*</a:t>
            </a:r>
            <a:r>
              <a:rPr lang="en-US" sz="700" spc="12" dirty="0" smtClean="0">
                <a:cs typeface="Arial"/>
              </a:rPr>
              <a:t>*</a:t>
            </a:r>
            <a:r>
              <a:rPr sz="700" spc="12" dirty="0" smtClean="0">
                <a:cs typeface="Arial"/>
              </a:rPr>
              <a:t>E-SPF</a:t>
            </a:r>
            <a:r>
              <a:rPr sz="700" spc="12" dirty="0">
                <a:cs typeface="Arial"/>
              </a:rPr>
              <a:t>® </a:t>
            </a:r>
            <a:r>
              <a:rPr sz="700" spc="8" dirty="0">
                <a:cs typeface="Arial"/>
              </a:rPr>
              <a:t>is </a:t>
            </a:r>
            <a:r>
              <a:rPr sz="700" spc="17" dirty="0">
                <a:cs typeface="Arial"/>
              </a:rPr>
              <a:t>a </a:t>
            </a:r>
            <a:r>
              <a:rPr sz="700" spc="8" dirty="0">
                <a:cs typeface="Arial"/>
              </a:rPr>
              <a:t>global </a:t>
            </a:r>
            <a:r>
              <a:rPr sz="700" spc="12" dirty="0">
                <a:cs typeface="Arial"/>
              </a:rPr>
              <a:t>index rating the </a:t>
            </a:r>
            <a:r>
              <a:rPr sz="700" spc="8" dirty="0">
                <a:cs typeface="Arial"/>
              </a:rPr>
              <a:t>overall </a:t>
            </a:r>
            <a:r>
              <a:rPr sz="700" spc="21" dirty="0">
                <a:cs typeface="Arial"/>
              </a:rPr>
              <a:t>UV </a:t>
            </a:r>
            <a:r>
              <a:rPr sz="700" spc="8" dirty="0">
                <a:cs typeface="Arial"/>
              </a:rPr>
              <a:t>protection of </a:t>
            </a:r>
            <a:r>
              <a:rPr sz="700" spc="17" dirty="0">
                <a:cs typeface="Arial"/>
              </a:rPr>
              <a:t>a </a:t>
            </a:r>
            <a:r>
              <a:rPr sz="700" spc="8" dirty="0">
                <a:cs typeface="Arial"/>
              </a:rPr>
              <a:t>lens. </a:t>
            </a:r>
            <a:r>
              <a:rPr sz="700" spc="17" dirty="0">
                <a:cs typeface="Arial"/>
              </a:rPr>
              <a:t>E-SPF was </a:t>
            </a:r>
            <a:r>
              <a:rPr sz="700" spc="12" dirty="0">
                <a:cs typeface="Arial"/>
              </a:rPr>
              <a:t>developed by Essilor International and </a:t>
            </a:r>
            <a:r>
              <a:rPr sz="700" spc="17" dirty="0">
                <a:cs typeface="Arial"/>
              </a:rPr>
              <a:t>endorsed </a:t>
            </a:r>
            <a:r>
              <a:rPr sz="700" spc="12" dirty="0">
                <a:cs typeface="Arial"/>
              </a:rPr>
              <a:t>by 3rd </a:t>
            </a:r>
            <a:r>
              <a:rPr sz="700" spc="8" dirty="0">
                <a:cs typeface="Arial"/>
              </a:rPr>
              <a:t>party experts. </a:t>
            </a:r>
            <a:r>
              <a:rPr sz="700" spc="21" dirty="0">
                <a:cs typeface="Arial"/>
              </a:rPr>
              <a:t>A </a:t>
            </a:r>
            <a:r>
              <a:rPr sz="700" spc="8" dirty="0">
                <a:cs typeface="Arial"/>
              </a:rPr>
              <a:t>lens </a:t>
            </a:r>
            <a:r>
              <a:rPr sz="700" spc="12" dirty="0">
                <a:cs typeface="Arial"/>
              </a:rPr>
              <a:t>rating </a:t>
            </a:r>
            <a:r>
              <a:rPr sz="700" spc="8" dirty="0">
                <a:cs typeface="Arial"/>
              </a:rPr>
              <a:t>of </a:t>
            </a:r>
            <a:r>
              <a:rPr sz="700" spc="17" dirty="0">
                <a:cs typeface="Arial"/>
              </a:rPr>
              <a:t>E-SPF </a:t>
            </a:r>
            <a:r>
              <a:rPr sz="700" spc="12" dirty="0">
                <a:cs typeface="Arial"/>
              </a:rPr>
              <a:t>25 </a:t>
            </a:r>
            <a:r>
              <a:rPr sz="700" spc="17" dirty="0">
                <a:cs typeface="Arial"/>
              </a:rPr>
              <a:t>means  </a:t>
            </a:r>
            <a:r>
              <a:rPr sz="700" spc="12" dirty="0">
                <a:cs typeface="Arial"/>
              </a:rPr>
              <a:t>that an eye </a:t>
            </a:r>
            <a:r>
              <a:rPr sz="700" spc="8" dirty="0">
                <a:cs typeface="Arial"/>
              </a:rPr>
              <a:t>protected </a:t>
            </a:r>
            <a:r>
              <a:rPr sz="700" spc="12" dirty="0">
                <a:cs typeface="Arial"/>
              </a:rPr>
              <a:t>by the </a:t>
            </a:r>
            <a:r>
              <a:rPr sz="700" spc="8" dirty="0">
                <a:cs typeface="Arial"/>
              </a:rPr>
              <a:t>lens will </a:t>
            </a:r>
            <a:r>
              <a:rPr sz="700" spc="12" dirty="0">
                <a:cs typeface="Arial"/>
              </a:rPr>
              <a:t>receive 25 times </a:t>
            </a:r>
            <a:r>
              <a:rPr sz="700" spc="8" dirty="0">
                <a:cs typeface="Arial"/>
              </a:rPr>
              <a:t>less </a:t>
            </a:r>
            <a:r>
              <a:rPr sz="700" spc="21" dirty="0">
                <a:cs typeface="Arial"/>
              </a:rPr>
              <a:t>UV </a:t>
            </a:r>
            <a:r>
              <a:rPr sz="700" spc="12" dirty="0">
                <a:cs typeface="Arial"/>
              </a:rPr>
              <a:t>exposure than </a:t>
            </a:r>
            <a:r>
              <a:rPr sz="700" spc="8" dirty="0">
                <a:cs typeface="Arial"/>
              </a:rPr>
              <a:t>without </a:t>
            </a:r>
            <a:r>
              <a:rPr sz="700" spc="12" dirty="0">
                <a:cs typeface="Arial"/>
              </a:rPr>
              <a:t>any </a:t>
            </a:r>
            <a:r>
              <a:rPr sz="700" spc="8" dirty="0">
                <a:cs typeface="Arial"/>
              </a:rPr>
              <a:t>lens. </a:t>
            </a:r>
            <a:r>
              <a:rPr sz="700" spc="17" dirty="0">
                <a:cs typeface="Arial"/>
              </a:rPr>
              <a:t>E-SPF </a:t>
            </a:r>
            <a:r>
              <a:rPr sz="700" spc="8" dirty="0">
                <a:cs typeface="Arial"/>
              </a:rPr>
              <a:t>of </a:t>
            </a:r>
            <a:r>
              <a:rPr sz="700" spc="12" dirty="0">
                <a:cs typeface="Arial"/>
              </a:rPr>
              <a:t>25 </a:t>
            </a:r>
            <a:r>
              <a:rPr sz="700" spc="17" dirty="0">
                <a:cs typeface="Arial"/>
              </a:rPr>
              <a:t>when </a:t>
            </a:r>
            <a:r>
              <a:rPr sz="700" spc="8" dirty="0">
                <a:cs typeface="Arial"/>
              </a:rPr>
              <a:t>Crizal is </a:t>
            </a:r>
            <a:r>
              <a:rPr sz="700" spc="17" dirty="0">
                <a:cs typeface="Arial"/>
              </a:rPr>
              <a:t>made </a:t>
            </a:r>
            <a:r>
              <a:rPr sz="700" spc="8" dirty="0">
                <a:cs typeface="Arial"/>
              </a:rPr>
              <a:t>with </a:t>
            </a:r>
            <a:r>
              <a:rPr sz="700" spc="12" dirty="0">
                <a:cs typeface="Arial"/>
              </a:rPr>
              <a:t>any </a:t>
            </a:r>
            <a:r>
              <a:rPr sz="700" spc="8" dirty="0">
                <a:cs typeface="Arial"/>
              </a:rPr>
              <a:t>lens </a:t>
            </a:r>
            <a:r>
              <a:rPr sz="700" spc="12" dirty="0">
                <a:cs typeface="Arial"/>
              </a:rPr>
              <a:t>material </a:t>
            </a:r>
            <a:r>
              <a:rPr sz="700" spc="8" dirty="0">
                <a:cs typeface="Arial"/>
              </a:rPr>
              <a:t>other </a:t>
            </a:r>
            <a:r>
              <a:rPr sz="700" spc="12" dirty="0">
                <a:cs typeface="Arial"/>
              </a:rPr>
              <a:t>than clear 1.5 </a:t>
            </a:r>
            <a:r>
              <a:rPr sz="700" spc="42" dirty="0">
                <a:cs typeface="Arial"/>
              </a:rPr>
              <a:t> </a:t>
            </a:r>
            <a:r>
              <a:rPr sz="700" spc="12" dirty="0">
                <a:cs typeface="Arial"/>
              </a:rPr>
              <a:t>plastic.</a:t>
            </a:r>
            <a:endParaRPr sz="700" dirty="0">
              <a:cs typeface="Arial"/>
            </a:endParaRPr>
          </a:p>
        </p:txBody>
      </p:sp>
      <p:pic>
        <p:nvPicPr>
          <p:cNvPr id="118" name="Picture 117" descr="SpacerBlue.psd"/>
          <p:cNvPicPr>
            <a:picLocks noChangeAspect="1"/>
          </p:cNvPicPr>
          <p:nvPr/>
        </p:nvPicPr>
        <p:blipFill rotWithShape="1">
          <a:blip r:embed="rId5" cstate="print">
            <a:extLst>
              <a:ext uri="{28A0092B-C50C-407E-A947-70E740481C1C}">
                <a14:useLocalDpi xmlns:a14="http://schemas.microsoft.com/office/drawing/2010/main" val="0"/>
              </a:ext>
            </a:extLst>
          </a:blip>
          <a:srcRect t="23380" b="67824"/>
          <a:stretch/>
        </p:blipFill>
        <p:spPr>
          <a:xfrm>
            <a:off x="0" y="1600200"/>
            <a:ext cx="9144000" cy="321734"/>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68" name="Rectangle 67"/>
          <p:cNvSpPr/>
          <p:nvPr/>
        </p:nvSpPr>
        <p:spPr>
          <a:xfrm>
            <a:off x="914400" y="1676400"/>
            <a:ext cx="6858000" cy="990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4114800" y="1676400"/>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871871" y="1752600"/>
            <a:ext cx="3014329" cy="954107"/>
          </a:xfrm>
          <a:prstGeom prst="rect">
            <a:avLst/>
          </a:prstGeom>
          <a:noFill/>
        </p:spPr>
        <p:txBody>
          <a:bodyPr wrap="square" rtlCol="0">
            <a:spAutoFit/>
          </a:bodyPr>
          <a:lstStyle/>
          <a:p>
            <a:r>
              <a:rPr lang="en-US" sz="1600" b="1" dirty="0" smtClean="0">
                <a:latin typeface="Calibri Light" pitchFamily="34" charset="0"/>
              </a:rPr>
              <a:t>Varilux® Digital* </a:t>
            </a:r>
          </a:p>
          <a:p>
            <a:endParaRPr lang="en-US" sz="400" dirty="0" smtClean="0">
              <a:latin typeface="Calibri Light" pitchFamily="34" charset="0"/>
            </a:endParaRPr>
          </a:p>
          <a:p>
            <a:r>
              <a:rPr lang="en-US" sz="1600" b="1" dirty="0" smtClean="0">
                <a:latin typeface="Calibri Light" pitchFamily="34" charset="0"/>
              </a:rPr>
              <a:t>Eyezen™+ </a:t>
            </a:r>
          </a:p>
          <a:p>
            <a:endParaRPr lang="en-US" sz="400" b="1" dirty="0" smtClean="0">
              <a:latin typeface="Calibri Light" pitchFamily="34" charset="0"/>
            </a:endParaRPr>
          </a:p>
          <a:p>
            <a:r>
              <a:rPr lang="en-US" sz="1600" b="1" dirty="0" smtClean="0">
                <a:latin typeface="Calibri Light" pitchFamily="34" charset="0"/>
              </a:rPr>
              <a:t>Transitions® Signature™ VII </a:t>
            </a:r>
            <a:endParaRPr lang="en-US" sz="1600" b="1" dirty="0">
              <a:latin typeface="Calibri Light" pitchFamily="34" charset="0"/>
            </a:endParaRPr>
          </a:p>
        </p:txBody>
      </p:sp>
      <p:sp>
        <p:nvSpPr>
          <p:cNvPr id="94" name="object 24"/>
          <p:cNvSpPr txBox="1"/>
          <p:nvPr/>
        </p:nvSpPr>
        <p:spPr>
          <a:xfrm>
            <a:off x="4419600" y="1828800"/>
            <a:ext cx="2362200" cy="886397"/>
          </a:xfrm>
          <a:prstGeom prst="rect">
            <a:avLst/>
          </a:prstGeom>
        </p:spPr>
        <p:txBody>
          <a:bodyPr vert="horz" wrap="square" lIns="0" tIns="0" rIns="0" bIns="0" rtlCol="0">
            <a:spAutoFit/>
          </a:bodyPr>
          <a:lstStyle/>
          <a:p>
            <a:pPr marL="10583" marR="4233">
              <a:lnSpc>
                <a:spcPct val="90000"/>
              </a:lnSpc>
            </a:pPr>
            <a:r>
              <a:rPr lang="en-US" sz="1600" b="1" dirty="0" smtClean="0">
                <a:latin typeface="Calibri Light" pitchFamily="34" charset="0"/>
                <a:cs typeface="Arial"/>
              </a:rPr>
              <a:t>Blocks at least </a:t>
            </a:r>
          </a:p>
          <a:p>
            <a:pPr marL="10583" marR="4233">
              <a:lnSpc>
                <a:spcPct val="90000"/>
              </a:lnSpc>
            </a:pPr>
            <a:r>
              <a:rPr lang="en-US" sz="1600" b="1" spc="-4" dirty="0" smtClean="0">
                <a:latin typeface="Calibri Light" pitchFamily="34" charset="0"/>
                <a:cs typeface="Arial"/>
              </a:rPr>
              <a:t>HARMFUL </a:t>
            </a:r>
          </a:p>
          <a:p>
            <a:pPr marL="10583" marR="4233">
              <a:lnSpc>
                <a:spcPct val="90000"/>
              </a:lnSpc>
            </a:pPr>
            <a:r>
              <a:rPr lang="en-US" sz="1600" b="1" spc="-4" dirty="0" smtClean="0">
                <a:latin typeface="Calibri Light" pitchFamily="34" charset="0"/>
                <a:cs typeface="Arial"/>
              </a:rPr>
              <a:t>Blue Light</a:t>
            </a:r>
            <a:r>
              <a:rPr sz="1600" b="1" spc="-4" dirty="0" smtClean="0">
                <a:latin typeface="Calibri Light" pitchFamily="34" charset="0"/>
                <a:cs typeface="Arial"/>
              </a:rPr>
              <a:t> </a:t>
            </a:r>
            <a:r>
              <a:rPr lang="en-US" sz="1600" spc="-4" dirty="0" smtClean="0">
                <a:latin typeface="Calibri Light" pitchFamily="34" charset="0"/>
                <a:cs typeface="Arial"/>
              </a:rPr>
              <a:t/>
            </a:r>
            <a:br>
              <a:rPr lang="en-US" sz="1600" spc="-4" dirty="0" smtClean="0">
                <a:latin typeface="Calibri Light" pitchFamily="34" charset="0"/>
                <a:cs typeface="Arial"/>
              </a:rPr>
            </a:br>
            <a:endParaRPr sz="1600" dirty="0">
              <a:latin typeface="Calibri Light" pitchFamily="34" charset="0"/>
              <a:cs typeface="Arial"/>
            </a:endParaRPr>
          </a:p>
        </p:txBody>
      </p:sp>
      <p:sp>
        <p:nvSpPr>
          <p:cNvPr id="95" name="TextBox 94"/>
          <p:cNvSpPr txBox="1"/>
          <p:nvPr/>
        </p:nvSpPr>
        <p:spPr>
          <a:xfrm>
            <a:off x="5867400" y="1828800"/>
            <a:ext cx="12192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alibri Light" pitchFamily="34" charset="0"/>
              </a:rPr>
              <a:t>20</a:t>
            </a:r>
            <a:r>
              <a:rPr lang="en-US" sz="3200" dirty="0" smtClean="0">
                <a:effectLst>
                  <a:outerShdw blurRad="38100" dist="38100" dir="2700000" algn="tl">
                    <a:srgbClr val="000000">
                      <a:alpha val="43137"/>
                    </a:srgbClr>
                  </a:outerShdw>
                </a:effectLst>
                <a:latin typeface="Calibri Light" pitchFamily="34" charset="0"/>
              </a:rPr>
              <a:t>%</a:t>
            </a:r>
            <a:endParaRPr lang="en-US" sz="3200" dirty="0">
              <a:effectLst>
                <a:outerShdw blurRad="38100" dist="38100" dir="2700000" algn="tl">
                  <a:srgbClr val="000000">
                    <a:alpha val="43137"/>
                  </a:srgbClr>
                </a:outerShdw>
              </a:effectLst>
              <a:latin typeface="Calibri Light" pitchFamily="34" charset="0"/>
            </a:endParaRPr>
          </a:p>
        </p:txBody>
      </p:sp>
      <p:cxnSp>
        <p:nvCxnSpPr>
          <p:cNvPr id="96" name="Straight Connector 95"/>
          <p:cNvCxnSpPr/>
          <p:nvPr/>
        </p:nvCxnSpPr>
        <p:spPr>
          <a:xfrm>
            <a:off x="914400" y="2057400"/>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914400" y="1368623"/>
            <a:ext cx="2362200" cy="307777"/>
          </a:xfrm>
          <a:prstGeom prst="rect">
            <a:avLst/>
          </a:prstGeom>
          <a:noFill/>
        </p:spPr>
        <p:txBody>
          <a:bodyPr wrap="square" rtlCol="0">
            <a:spAutoFit/>
          </a:bodyPr>
          <a:lstStyle/>
          <a:p>
            <a:r>
              <a:rPr lang="en-US" sz="1400" b="1" dirty="0" smtClean="0"/>
              <a:t>Smart Blue Filter Products</a:t>
            </a:r>
            <a:endParaRPr lang="en-US" sz="1400" b="1" dirty="0"/>
          </a:p>
        </p:txBody>
      </p:sp>
      <p:cxnSp>
        <p:nvCxnSpPr>
          <p:cNvPr id="105" name="Straight Connector 104"/>
          <p:cNvCxnSpPr/>
          <p:nvPr/>
        </p:nvCxnSpPr>
        <p:spPr>
          <a:xfrm>
            <a:off x="914400" y="2362200"/>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800" y="32766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14400" y="3733800"/>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267200" y="2895600"/>
            <a:ext cx="2514600" cy="307777"/>
          </a:xfrm>
          <a:prstGeom prst="rect">
            <a:avLst/>
          </a:prstGeom>
          <a:noFill/>
        </p:spPr>
        <p:txBody>
          <a:bodyPr wrap="square" rtlCol="0">
            <a:spAutoFit/>
          </a:bodyPr>
          <a:lstStyle/>
          <a:p>
            <a:r>
              <a:rPr lang="en-US" sz="1400" b="1" dirty="0" smtClean="0"/>
              <a:t>Harmful Blue Light Protection</a:t>
            </a:r>
            <a:endParaRPr lang="en-US" sz="1400" b="1" dirty="0"/>
          </a:p>
        </p:txBody>
      </p:sp>
      <p:sp>
        <p:nvSpPr>
          <p:cNvPr id="138" name="TextBox 137"/>
          <p:cNvSpPr txBox="1"/>
          <p:nvPr/>
        </p:nvSpPr>
        <p:spPr>
          <a:xfrm>
            <a:off x="914400" y="2923401"/>
            <a:ext cx="2590800" cy="307777"/>
          </a:xfrm>
          <a:prstGeom prst="rect">
            <a:avLst/>
          </a:prstGeom>
          <a:noFill/>
        </p:spPr>
        <p:txBody>
          <a:bodyPr wrap="square" rtlCol="0">
            <a:spAutoFit/>
          </a:bodyPr>
          <a:lstStyle/>
          <a:p>
            <a:r>
              <a:rPr lang="en-US" sz="1400" b="1" dirty="0" smtClean="0"/>
              <a:t>Smart Blue Filter Products</a:t>
            </a:r>
            <a:endParaRPr lang="en-US" sz="1400" b="1" dirty="0"/>
          </a:p>
        </p:txBody>
      </p:sp>
      <p:sp>
        <p:nvSpPr>
          <p:cNvPr id="28" name="TextBox 27"/>
          <p:cNvSpPr txBox="1"/>
          <p:nvPr/>
        </p:nvSpPr>
        <p:spPr>
          <a:xfrm>
            <a:off x="457200" y="4851737"/>
            <a:ext cx="8001000" cy="1015663"/>
          </a:xfrm>
          <a:prstGeom prst="rect">
            <a:avLst/>
          </a:prstGeom>
          <a:solidFill>
            <a:schemeClr val="bg1">
              <a:lumMod val="95000"/>
            </a:schemeClr>
          </a:solidFill>
          <a:ln>
            <a:solidFill>
              <a:schemeClr val="tx1"/>
            </a:solidFill>
          </a:ln>
        </p:spPr>
        <p:txBody>
          <a:bodyPr wrap="square" rtlCol="0">
            <a:spAutoFit/>
          </a:bodyPr>
          <a:lstStyle/>
          <a:p>
            <a:r>
              <a:rPr lang="en-US" sz="2000" b="1" dirty="0" smtClean="0"/>
              <a:t>Combine with </a:t>
            </a:r>
            <a:r>
              <a:rPr lang="en-US" sz="2000" b="1" dirty="0" err="1" smtClean="0"/>
              <a:t>Crizal</a:t>
            </a:r>
            <a:r>
              <a:rPr lang="en-US" sz="2000" b="1" dirty="0" smtClean="0"/>
              <a:t>® No-Glare Lenses for the most comprehensive eye protection, and with </a:t>
            </a:r>
            <a:r>
              <a:rPr lang="en-US" sz="2000" b="1" dirty="0" err="1" smtClean="0"/>
              <a:t>Crizal</a:t>
            </a:r>
            <a:r>
              <a:rPr lang="en-US" sz="2000" b="1" dirty="0" smtClean="0"/>
              <a:t>® </a:t>
            </a:r>
            <a:r>
              <a:rPr lang="en-US" sz="2000" b="1" dirty="0" err="1" smtClean="0"/>
              <a:t>Prevencia</a:t>
            </a:r>
            <a:r>
              <a:rPr lang="en-US" sz="2000" b="1" dirty="0" smtClean="0"/>
              <a:t>® for the ultimate protection against harmful light.</a:t>
            </a:r>
            <a:endParaRPr lang="en-US" sz="2000" b="1" dirty="0"/>
          </a:p>
        </p:txBody>
      </p:sp>
      <p:sp>
        <p:nvSpPr>
          <p:cNvPr id="29" name="TextBox 28"/>
          <p:cNvSpPr txBox="1"/>
          <p:nvPr/>
        </p:nvSpPr>
        <p:spPr>
          <a:xfrm>
            <a:off x="52578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4blue.jpg"/>
          <p:cNvPicPr>
            <a:picLocks noChangeAspect="1"/>
          </p:cNvPicPr>
          <p:nvPr/>
        </p:nvPicPr>
        <p:blipFill>
          <a:blip r:embed="rId2" cstate="print">
            <a:alphaModFix amt="62000"/>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5" name="Picture 4"/>
          <p:cNvPicPr/>
          <p:nvPr/>
        </p:nvPicPr>
        <p:blipFill>
          <a:blip r:embed="rId3" cstate="print"/>
          <a:srcRect/>
          <a:stretch>
            <a:fillRect/>
          </a:stretch>
        </p:blipFill>
        <p:spPr bwMode="auto">
          <a:xfrm>
            <a:off x="1524000" y="1066800"/>
            <a:ext cx="6019800" cy="5334000"/>
          </a:xfrm>
          <a:prstGeom prst="rect">
            <a:avLst/>
          </a:prstGeom>
          <a:noFill/>
          <a:ln w="9525">
            <a:noFill/>
            <a:miter lim="800000"/>
            <a:headEnd/>
            <a:tailEnd/>
          </a:ln>
        </p:spPr>
      </p:pic>
      <p:sp>
        <p:nvSpPr>
          <p:cNvPr id="6" name="ZoneTexte 4"/>
          <p:cNvSpPr txBox="1"/>
          <p:nvPr/>
        </p:nvSpPr>
        <p:spPr>
          <a:xfrm>
            <a:off x="0" y="304800"/>
            <a:ext cx="9144000" cy="661015"/>
          </a:xfrm>
          <a:prstGeom prst="rect">
            <a:avLst/>
          </a:prstGeom>
          <a:noFill/>
        </p:spPr>
        <p:txBody>
          <a:bodyPr wrap="square" rtlCol="0">
            <a:spAutoFit/>
          </a:bodyPr>
          <a:lstStyle/>
          <a:p>
            <a:pPr algn="ctr">
              <a:lnSpc>
                <a:spcPts val="5000"/>
              </a:lnSpc>
              <a:spcBef>
                <a:spcPct val="20000"/>
              </a:spcBef>
            </a:pPr>
            <a:r>
              <a:rPr lang="en-US" sz="3300" b="1" dirty="0" smtClean="0">
                <a:solidFill>
                  <a:srgbClr val="000090"/>
                </a:solidFill>
                <a:latin typeface="Verdana"/>
                <a:ea typeface="+mj-ea"/>
                <a:cs typeface="Verdana"/>
              </a:rPr>
              <a:t>Product Availability</a:t>
            </a:r>
            <a:endParaRPr lang="en-US" sz="3300" b="1" dirty="0">
              <a:solidFill>
                <a:srgbClr val="000090"/>
              </a:solidFill>
              <a:latin typeface="Verdana"/>
              <a:ea typeface="+mj-ea"/>
              <a:cs typeface="Verdana"/>
            </a:endParaRPr>
          </a:p>
        </p:txBody>
      </p:sp>
      <p:sp>
        <p:nvSpPr>
          <p:cNvPr id="7" name="TextBox 6"/>
          <p:cNvSpPr txBox="1"/>
          <p:nvPr/>
        </p:nvSpPr>
        <p:spPr>
          <a:xfrm>
            <a:off x="52578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953000" y="1600200"/>
            <a:ext cx="3962400" cy="251460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457200" y="4234530"/>
            <a:ext cx="3962400" cy="144780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465630" y="1719930"/>
            <a:ext cx="3987800" cy="236220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ZoneTexte 4"/>
          <p:cNvSpPr txBox="1"/>
          <p:nvPr/>
        </p:nvSpPr>
        <p:spPr>
          <a:xfrm>
            <a:off x="0" y="609600"/>
            <a:ext cx="9144000" cy="733534"/>
          </a:xfrm>
          <a:prstGeom prst="rect">
            <a:avLst/>
          </a:prstGeom>
          <a:noFill/>
        </p:spPr>
        <p:txBody>
          <a:bodyPr wrap="square" rtlCol="0">
            <a:spAutoFit/>
          </a:bodyPr>
          <a:lstStyle/>
          <a:p>
            <a:pPr algn="ctr">
              <a:lnSpc>
                <a:spcPts val="5000"/>
              </a:lnSpc>
              <a:spcBef>
                <a:spcPct val="20000"/>
              </a:spcBef>
            </a:pPr>
            <a:r>
              <a:rPr lang="en-US" sz="3300" b="1" dirty="0" smtClean="0">
                <a:solidFill>
                  <a:srgbClr val="000090"/>
                </a:solidFill>
                <a:latin typeface="Verdana"/>
                <a:ea typeface="+mj-ea"/>
                <a:cs typeface="Verdana"/>
              </a:rPr>
              <a:t>Summary</a:t>
            </a:r>
            <a:endParaRPr lang="en-US" sz="3300" b="1" dirty="0">
              <a:solidFill>
                <a:srgbClr val="000090"/>
              </a:solidFill>
              <a:latin typeface="Verdana"/>
              <a:ea typeface="+mj-ea"/>
              <a:cs typeface="Verdana"/>
            </a:endParaRPr>
          </a:p>
        </p:txBody>
      </p:sp>
      <p:sp>
        <p:nvSpPr>
          <p:cNvPr id="9" name="Content Placeholder 2"/>
          <p:cNvSpPr>
            <a:spLocks noGrp="1"/>
          </p:cNvSpPr>
          <p:nvPr>
            <p:ph idx="4294967295"/>
          </p:nvPr>
        </p:nvSpPr>
        <p:spPr>
          <a:xfrm>
            <a:off x="313230" y="1796130"/>
            <a:ext cx="4191000" cy="2286000"/>
          </a:xfrm>
          <a:prstGeom prst="rect">
            <a:avLst/>
          </a:prstGeom>
        </p:spPr>
        <p:txBody>
          <a:bodyPr>
            <a:noAutofit/>
          </a:bodyPr>
          <a:lstStyle/>
          <a:p>
            <a:pPr marL="400050" lvl="1" indent="0">
              <a:lnSpc>
                <a:spcPct val="120000"/>
              </a:lnSpc>
              <a:spcBef>
                <a:spcPts val="0"/>
              </a:spcBef>
              <a:buSzPct val="100000"/>
              <a:buNone/>
            </a:pPr>
            <a:r>
              <a:rPr lang="en-US" sz="1600" b="1" kern="0" dirty="0" smtClean="0">
                <a:solidFill>
                  <a:srgbClr val="25408F"/>
                </a:solidFill>
                <a:latin typeface="Verdana"/>
                <a:cs typeface="Verdana"/>
              </a:rPr>
              <a:t>Harmful Blue Light</a:t>
            </a:r>
            <a:endParaRPr lang="en-US" sz="1600" b="1" kern="0" dirty="0">
              <a:solidFill>
                <a:srgbClr val="25408F"/>
              </a:solidFill>
              <a:latin typeface="Verdana"/>
              <a:cs typeface="Verdana"/>
            </a:endParaRPr>
          </a:p>
          <a:p>
            <a:pPr lvl="1" indent="-227013">
              <a:lnSpc>
                <a:spcPct val="120000"/>
              </a:lnSpc>
              <a:spcBef>
                <a:spcPts val="0"/>
              </a:spcBef>
              <a:buSzPct val="100000"/>
              <a:buBlip>
                <a:blip r:embed="rId3"/>
              </a:buBlip>
            </a:pPr>
            <a:r>
              <a:rPr lang="en-US" sz="1400" kern="0" dirty="0" smtClean="0">
                <a:solidFill>
                  <a:sysClr val="windowText" lastClr="000000"/>
                </a:solidFill>
                <a:latin typeface="Verdana"/>
                <a:cs typeface="Verdana"/>
              </a:rPr>
              <a:t>Harmful Blue Light has been linked to retinal disorders such as age-related macular degeneration (AMD)* which is the leading cause of vision loss in adults over the age of 50.**</a:t>
            </a:r>
          </a:p>
        </p:txBody>
      </p:sp>
      <p:sp>
        <p:nvSpPr>
          <p:cNvPr id="14" name="Content Placeholder 2"/>
          <p:cNvSpPr txBox="1">
            <a:spLocks/>
          </p:cNvSpPr>
          <p:nvPr/>
        </p:nvSpPr>
        <p:spPr>
          <a:xfrm>
            <a:off x="406401" y="4310730"/>
            <a:ext cx="4114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lnSpc>
                <a:spcPct val="120000"/>
              </a:lnSpc>
              <a:spcBef>
                <a:spcPts val="0"/>
              </a:spcBef>
              <a:buSzPct val="100000"/>
              <a:buNone/>
              <a:tabLst>
                <a:tab pos="228600" algn="l"/>
              </a:tabLst>
            </a:pPr>
            <a:r>
              <a:rPr lang="en-US" sz="1600" b="1" i="1" u="sng" kern="0" dirty="0">
                <a:solidFill>
                  <a:srgbClr val="25408F"/>
                </a:solidFill>
                <a:latin typeface="Verdana"/>
                <a:cs typeface="Verdana"/>
              </a:rPr>
              <a:t>No price </a:t>
            </a:r>
            <a:r>
              <a:rPr lang="en-US" sz="1600" b="1" i="1" u="sng" kern="0" dirty="0" smtClean="0">
                <a:solidFill>
                  <a:srgbClr val="25408F"/>
                </a:solidFill>
                <a:latin typeface="Verdana"/>
                <a:cs typeface="Verdana"/>
              </a:rPr>
              <a:t>increase</a:t>
            </a:r>
            <a:r>
              <a:rPr lang="en-US" sz="1600" kern="0" dirty="0" smtClean="0">
                <a:solidFill>
                  <a:srgbClr val="25408F"/>
                </a:solidFill>
                <a:latin typeface="Verdana"/>
                <a:cs typeface="Verdana"/>
              </a:rPr>
              <a:t>!</a:t>
            </a:r>
            <a:endParaRPr lang="en-US" sz="1600" kern="0" dirty="0">
              <a:solidFill>
                <a:srgbClr val="25408F"/>
              </a:solidFill>
              <a:latin typeface="Verdana"/>
              <a:cs typeface="Verdana"/>
            </a:endParaRPr>
          </a:p>
          <a:p>
            <a:pPr marL="685800" lvl="1">
              <a:lnSpc>
                <a:spcPct val="120000"/>
              </a:lnSpc>
              <a:spcBef>
                <a:spcPts val="0"/>
              </a:spcBef>
              <a:buSzPct val="100000"/>
              <a:buBlip>
                <a:blip r:embed="rId3"/>
              </a:buBlip>
            </a:pPr>
            <a:r>
              <a:rPr lang="en-US" sz="1400" kern="0" dirty="0">
                <a:solidFill>
                  <a:sysClr val="windowText" lastClr="000000"/>
                </a:solidFill>
                <a:latin typeface="Verdana"/>
                <a:cs typeface="Verdana"/>
              </a:rPr>
              <a:t>Valuable innovation you can </a:t>
            </a:r>
            <a:br>
              <a:rPr lang="en-US" sz="1400" kern="0" dirty="0">
                <a:solidFill>
                  <a:sysClr val="windowText" lastClr="000000"/>
                </a:solidFill>
                <a:latin typeface="Verdana"/>
                <a:cs typeface="Verdana"/>
              </a:rPr>
            </a:br>
            <a:r>
              <a:rPr lang="en-US" sz="1400" kern="0" dirty="0">
                <a:solidFill>
                  <a:sysClr val="windowText" lastClr="000000"/>
                </a:solidFill>
                <a:latin typeface="Verdana"/>
                <a:cs typeface="Verdana"/>
              </a:rPr>
              <a:t>pass onto your patients</a:t>
            </a:r>
          </a:p>
          <a:p>
            <a:pPr marL="685800" lvl="1">
              <a:lnSpc>
                <a:spcPct val="120000"/>
              </a:lnSpc>
              <a:spcBef>
                <a:spcPts val="0"/>
              </a:spcBef>
              <a:buSzPct val="100000"/>
              <a:buBlip>
                <a:blip r:embed="rId3"/>
              </a:buBlip>
            </a:pPr>
            <a:r>
              <a:rPr lang="en-US" sz="1400" kern="0" dirty="0">
                <a:solidFill>
                  <a:sysClr val="windowText" lastClr="000000"/>
                </a:solidFill>
                <a:latin typeface="Verdana"/>
                <a:cs typeface="Verdana"/>
              </a:rPr>
              <a:t>Differentiation through superior </a:t>
            </a:r>
            <a:r>
              <a:rPr lang="en-US" sz="1400" kern="0" dirty="0" smtClean="0">
                <a:solidFill>
                  <a:sysClr val="windowText" lastClr="000000"/>
                </a:solidFill>
                <a:latin typeface="Verdana"/>
                <a:cs typeface="Verdana"/>
              </a:rPr>
              <a:t/>
            </a:r>
            <a:br>
              <a:rPr lang="en-US" sz="1400" kern="0" dirty="0" smtClean="0">
                <a:solidFill>
                  <a:sysClr val="windowText" lastClr="000000"/>
                </a:solidFill>
                <a:latin typeface="Verdana"/>
                <a:cs typeface="Verdana"/>
              </a:rPr>
            </a:br>
            <a:r>
              <a:rPr lang="en-US" sz="1400" kern="0" dirty="0" smtClean="0">
                <a:solidFill>
                  <a:sysClr val="windowText" lastClr="000000"/>
                </a:solidFill>
                <a:latin typeface="Verdana"/>
                <a:cs typeface="Verdana"/>
              </a:rPr>
              <a:t>eye </a:t>
            </a:r>
            <a:r>
              <a:rPr lang="en-US" sz="1400" kern="0" dirty="0">
                <a:solidFill>
                  <a:sysClr val="windowText" lastClr="000000"/>
                </a:solidFill>
                <a:latin typeface="Verdana"/>
                <a:cs typeface="Verdana"/>
              </a:rPr>
              <a:t>care &amp; </a:t>
            </a:r>
            <a:r>
              <a:rPr lang="en-US" sz="1400" kern="0" dirty="0" smtClean="0">
                <a:solidFill>
                  <a:sysClr val="windowText" lastClr="000000"/>
                </a:solidFill>
                <a:latin typeface="Verdana"/>
                <a:cs typeface="Verdana"/>
              </a:rPr>
              <a:t>brands</a:t>
            </a:r>
            <a:endParaRPr lang="en-US" sz="1400" kern="0" dirty="0">
              <a:solidFill>
                <a:sysClr val="windowText" lastClr="000000"/>
              </a:solidFill>
              <a:latin typeface="Verdana"/>
              <a:cs typeface="Verdana"/>
            </a:endParaRPr>
          </a:p>
        </p:txBody>
      </p:sp>
      <p:pic>
        <p:nvPicPr>
          <p:cNvPr id="25" name="Picture 24" descr="SpacerBlue.psd"/>
          <p:cNvPicPr>
            <a:picLocks noChangeAspect="1"/>
          </p:cNvPicPr>
          <p:nvPr/>
        </p:nvPicPr>
        <p:blipFill rotWithShape="1">
          <a:blip r:embed="rId4" cstate="print">
            <a:extLst>
              <a:ext uri="{28A0092B-C50C-407E-A947-70E740481C1C}">
                <a14:useLocalDpi xmlns:a14="http://schemas.microsoft.com/office/drawing/2010/main" val="0"/>
              </a:ext>
            </a:extLst>
          </a:blip>
          <a:srcRect t="23380" b="67824"/>
          <a:stretch/>
        </p:blipFill>
        <p:spPr>
          <a:xfrm>
            <a:off x="0" y="1371600"/>
            <a:ext cx="9144000" cy="321734"/>
          </a:xfrm>
          <a:prstGeom prst="rect">
            <a:avLst/>
          </a:prstGeom>
        </p:spPr>
      </p:pic>
      <p:pic>
        <p:nvPicPr>
          <p:cNvPr id="11" name="Picture 10" descr="Bullet-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828800"/>
            <a:ext cx="460084" cy="463296"/>
          </a:xfrm>
          <a:prstGeom prst="rect">
            <a:avLst/>
          </a:prstGeom>
        </p:spPr>
      </p:pic>
      <p:sp>
        <p:nvSpPr>
          <p:cNvPr id="6" name="TextBox 5"/>
          <p:cNvSpPr txBox="1"/>
          <p:nvPr/>
        </p:nvSpPr>
        <p:spPr>
          <a:xfrm>
            <a:off x="303480" y="1763430"/>
            <a:ext cx="304800" cy="461665"/>
          </a:xfrm>
          <a:prstGeom prst="rect">
            <a:avLst/>
          </a:prstGeom>
          <a:noFill/>
        </p:spPr>
        <p:txBody>
          <a:bodyPr wrap="square" rtlCol="0">
            <a:spAutoFit/>
          </a:bodyPr>
          <a:lstStyle/>
          <a:p>
            <a:r>
              <a:rPr lang="en-US" sz="2400" b="1" dirty="0" smtClean="0">
                <a:solidFill>
                  <a:srgbClr val="FFFFFF"/>
                </a:solidFill>
              </a:rPr>
              <a:t>1</a:t>
            </a:r>
            <a:endParaRPr lang="en-US" sz="2400" b="1" dirty="0">
              <a:solidFill>
                <a:srgbClr val="FFFFFF"/>
              </a:solidFill>
            </a:endParaRPr>
          </a:p>
        </p:txBody>
      </p:sp>
      <p:pic>
        <p:nvPicPr>
          <p:cNvPr id="28" name="Picture 27" descr="Bullet-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419600"/>
            <a:ext cx="460084" cy="463296"/>
          </a:xfrm>
          <a:prstGeom prst="rect">
            <a:avLst/>
          </a:prstGeom>
        </p:spPr>
      </p:pic>
      <p:sp>
        <p:nvSpPr>
          <p:cNvPr id="29" name="TextBox 28"/>
          <p:cNvSpPr txBox="1"/>
          <p:nvPr/>
        </p:nvSpPr>
        <p:spPr>
          <a:xfrm>
            <a:off x="219583" y="4318427"/>
            <a:ext cx="304800" cy="461665"/>
          </a:xfrm>
          <a:prstGeom prst="rect">
            <a:avLst/>
          </a:prstGeom>
          <a:noFill/>
        </p:spPr>
        <p:txBody>
          <a:bodyPr wrap="square" rtlCol="0">
            <a:spAutoFit/>
          </a:bodyPr>
          <a:lstStyle/>
          <a:p>
            <a:r>
              <a:rPr lang="en-US" sz="2400" b="1" dirty="0" smtClean="0">
                <a:solidFill>
                  <a:srgbClr val="FFFFFF"/>
                </a:solidFill>
              </a:rPr>
              <a:t>2</a:t>
            </a:r>
            <a:endParaRPr lang="en-US" sz="2400" b="1" dirty="0">
              <a:solidFill>
                <a:srgbClr val="FFFFFF"/>
              </a:solidFill>
            </a:endParaRPr>
          </a:p>
        </p:txBody>
      </p:sp>
      <p:pic>
        <p:nvPicPr>
          <p:cNvPr id="30" name="Picture 29" descr="Bullet-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9520" y="1752600"/>
            <a:ext cx="460084" cy="463296"/>
          </a:xfrm>
          <a:prstGeom prst="rect">
            <a:avLst/>
          </a:prstGeom>
        </p:spPr>
      </p:pic>
      <p:sp>
        <p:nvSpPr>
          <p:cNvPr id="31" name="TextBox 30"/>
          <p:cNvSpPr txBox="1"/>
          <p:nvPr/>
        </p:nvSpPr>
        <p:spPr>
          <a:xfrm>
            <a:off x="4709006" y="1684097"/>
            <a:ext cx="304800" cy="461665"/>
          </a:xfrm>
          <a:prstGeom prst="rect">
            <a:avLst/>
          </a:prstGeom>
          <a:noFill/>
        </p:spPr>
        <p:txBody>
          <a:bodyPr wrap="square" rtlCol="0">
            <a:spAutoFit/>
          </a:bodyPr>
          <a:lstStyle/>
          <a:p>
            <a:r>
              <a:rPr lang="en-US" sz="2400" b="1" dirty="0" smtClean="0">
                <a:solidFill>
                  <a:srgbClr val="FFFFFF"/>
                </a:solidFill>
              </a:rPr>
              <a:t>3</a:t>
            </a:r>
            <a:endParaRPr lang="en-US" sz="2400" b="1" dirty="0">
              <a:solidFill>
                <a:srgbClr val="FFFFFF"/>
              </a:solidFill>
            </a:endParaRPr>
          </a:p>
        </p:txBody>
      </p:sp>
      <p:sp>
        <p:nvSpPr>
          <p:cNvPr id="4" name="TextBox 3"/>
          <p:cNvSpPr txBox="1"/>
          <p:nvPr/>
        </p:nvSpPr>
        <p:spPr>
          <a:xfrm>
            <a:off x="5105400" y="1715429"/>
            <a:ext cx="3810000" cy="2671501"/>
          </a:xfrm>
          <a:prstGeom prst="rect">
            <a:avLst/>
          </a:prstGeom>
          <a:noFill/>
        </p:spPr>
        <p:txBody>
          <a:bodyPr wrap="square" rtlCol="0">
            <a:spAutoFit/>
          </a:bodyPr>
          <a:lstStyle/>
          <a:p>
            <a:r>
              <a:rPr lang="en-US" sz="1600" b="1" kern="0" dirty="0">
                <a:solidFill>
                  <a:srgbClr val="25408F"/>
                </a:solidFill>
                <a:latin typeface="Verdana"/>
                <a:cs typeface="Verdana"/>
              </a:rPr>
              <a:t>Offer Blue Light protection </a:t>
            </a:r>
            <a:br>
              <a:rPr lang="en-US" sz="1600" b="1" kern="0" dirty="0">
                <a:solidFill>
                  <a:srgbClr val="25408F"/>
                </a:solidFill>
                <a:latin typeface="Verdana"/>
                <a:cs typeface="Verdana"/>
              </a:rPr>
            </a:br>
            <a:r>
              <a:rPr lang="en-US" sz="1600" b="1" kern="0" dirty="0">
                <a:solidFill>
                  <a:srgbClr val="25408F"/>
                </a:solidFill>
                <a:latin typeface="Verdana"/>
                <a:cs typeface="Verdana"/>
              </a:rPr>
              <a:t> </a:t>
            </a:r>
            <a:r>
              <a:rPr lang="en-US" sz="1600" b="1" kern="0" dirty="0" smtClean="0">
                <a:solidFill>
                  <a:srgbClr val="25408F"/>
                </a:solidFill>
                <a:latin typeface="Verdana"/>
                <a:cs typeface="Verdana"/>
              </a:rPr>
              <a:t>to </a:t>
            </a:r>
            <a:r>
              <a:rPr lang="en-US" sz="1600" b="1" kern="0" dirty="0">
                <a:solidFill>
                  <a:srgbClr val="25408F"/>
                </a:solidFill>
                <a:latin typeface="Verdana"/>
                <a:cs typeface="Verdana"/>
              </a:rPr>
              <a:t>everyone</a:t>
            </a:r>
          </a:p>
          <a:p>
            <a:pPr lvl="1" indent="-227013">
              <a:lnSpc>
                <a:spcPct val="120000"/>
              </a:lnSpc>
              <a:spcBef>
                <a:spcPts val="0"/>
              </a:spcBef>
              <a:buSzPct val="100000"/>
              <a:buBlip>
                <a:blip r:embed="rId3"/>
              </a:buBlip>
            </a:pPr>
            <a:r>
              <a:rPr lang="en-US" sz="1400" kern="0" dirty="0" smtClean="0">
                <a:solidFill>
                  <a:sysClr val="windowText" lastClr="000000"/>
                </a:solidFill>
                <a:latin typeface="Verdana"/>
                <a:cs typeface="Verdana"/>
              </a:rPr>
              <a:t>The Smart Blue Filter™ feature will be automatically </a:t>
            </a:r>
            <a:r>
              <a:rPr lang="en-US" sz="1400" b="1" i="1" u="sng" kern="0" dirty="0" smtClean="0">
                <a:solidFill>
                  <a:sysClr val="windowText" lastClr="000000"/>
                </a:solidFill>
                <a:latin typeface="Verdana"/>
                <a:cs typeface="Verdana"/>
              </a:rPr>
              <a:t>embedded</a:t>
            </a:r>
            <a:r>
              <a:rPr lang="en-US" sz="1400" kern="0" dirty="0" smtClean="0">
                <a:solidFill>
                  <a:sysClr val="windowText" lastClr="000000"/>
                </a:solidFill>
                <a:latin typeface="Verdana"/>
                <a:cs typeface="Verdana"/>
              </a:rPr>
              <a:t> within </a:t>
            </a:r>
            <a:r>
              <a:rPr lang="en-US" sz="1400" kern="0" dirty="0" err="1" smtClean="0">
                <a:solidFill>
                  <a:sysClr val="windowText" lastClr="000000"/>
                </a:solidFill>
                <a:latin typeface="Verdana"/>
                <a:cs typeface="Verdana"/>
              </a:rPr>
              <a:t>Varilux</a:t>
            </a:r>
            <a:r>
              <a:rPr lang="en-US" sz="1100" kern="0" baseline="52000" dirty="0" smtClean="0">
                <a:solidFill>
                  <a:sysClr val="windowText" lastClr="000000"/>
                </a:solidFill>
                <a:latin typeface="Verdana"/>
                <a:cs typeface="Verdana"/>
              </a:rPr>
              <a:t>®</a:t>
            </a:r>
            <a:r>
              <a:rPr lang="en-US" sz="1400" kern="0" dirty="0" smtClean="0">
                <a:solidFill>
                  <a:sysClr val="windowText" lastClr="000000"/>
                </a:solidFill>
                <a:latin typeface="Verdana"/>
                <a:cs typeface="Verdana"/>
              </a:rPr>
              <a:t> Digital, Transitions</a:t>
            </a:r>
            <a:r>
              <a:rPr lang="en-US" sz="1100" kern="0" baseline="52000" dirty="0" smtClean="0">
                <a:solidFill>
                  <a:sysClr val="windowText" lastClr="000000"/>
                </a:solidFill>
                <a:latin typeface="Verdana"/>
                <a:cs typeface="Verdana"/>
              </a:rPr>
              <a:t>®</a:t>
            </a:r>
            <a:r>
              <a:rPr lang="en-US" sz="1400" kern="0" dirty="0" smtClean="0">
                <a:solidFill>
                  <a:sysClr val="windowText" lastClr="000000"/>
                </a:solidFill>
                <a:latin typeface="Verdana"/>
                <a:cs typeface="Verdana"/>
              </a:rPr>
              <a:t>, and </a:t>
            </a:r>
            <a:r>
              <a:rPr lang="en-US" sz="1400" kern="0" dirty="0" err="1" smtClean="0">
                <a:solidFill>
                  <a:sysClr val="windowText" lastClr="000000"/>
                </a:solidFill>
                <a:latin typeface="Verdana"/>
                <a:cs typeface="Verdana"/>
              </a:rPr>
              <a:t>Eyezen</a:t>
            </a:r>
            <a:r>
              <a:rPr lang="en-US" sz="1400" kern="0" baseline="30000" dirty="0" smtClean="0">
                <a:solidFill>
                  <a:sysClr val="windowText" lastClr="000000"/>
                </a:solidFill>
                <a:latin typeface="Verdana"/>
                <a:cs typeface="Verdana"/>
              </a:rPr>
              <a:t>™</a:t>
            </a:r>
            <a:r>
              <a:rPr lang="en-US" sz="1400" kern="0" dirty="0" smtClean="0">
                <a:solidFill>
                  <a:sysClr val="windowText" lastClr="000000"/>
                </a:solidFill>
                <a:latin typeface="Verdana"/>
                <a:cs typeface="Verdana"/>
              </a:rPr>
              <a:t>+ lenses. This will reduce exposure for millions of patients in the first year alone!</a:t>
            </a:r>
          </a:p>
          <a:p>
            <a:endParaRPr lang="en-US" dirty="0"/>
          </a:p>
        </p:txBody>
      </p:sp>
      <p:sp>
        <p:nvSpPr>
          <p:cNvPr id="20" name="Rectangle 19"/>
          <p:cNvSpPr/>
          <p:nvPr/>
        </p:nvSpPr>
        <p:spPr>
          <a:xfrm>
            <a:off x="228600" y="5791200"/>
            <a:ext cx="8915400" cy="621067"/>
          </a:xfrm>
          <a:prstGeom prst="rect">
            <a:avLst/>
          </a:prstGeom>
        </p:spPr>
        <p:txBody>
          <a:bodyPr wrap="square">
            <a:spAutoFit/>
          </a:bodyPr>
          <a:lstStyle/>
          <a:p>
            <a:pPr>
              <a:lnSpc>
                <a:spcPct val="90000"/>
              </a:lnSpc>
            </a:pPr>
            <a:r>
              <a:rPr lang="en-US" sz="950" dirty="0" smtClean="0"/>
              <a:t>Source:</a:t>
            </a:r>
          </a:p>
          <a:p>
            <a:pPr>
              <a:lnSpc>
                <a:spcPct val="90000"/>
              </a:lnSpc>
            </a:pPr>
            <a:r>
              <a:rPr lang="en-US" sz="950" dirty="0" smtClean="0"/>
              <a:t>*Arnault E. Barrau C, Nanteau C. Gondouin P, Bigot K, et al. “Phototoxic Action Spectrum on a Retinal Pigment Epithelium Model of Age-Related Macular Degeneration </a:t>
            </a:r>
            <a:br>
              <a:rPr lang="en-US" sz="950" dirty="0" smtClean="0"/>
            </a:br>
            <a:r>
              <a:rPr lang="en-US" sz="950" dirty="0" smtClean="0"/>
              <a:t>Exposed to Sunlight Normalized Conditions.” PLoS ONE 8(*); e71398.doi:10.1371398.August 23,2013.</a:t>
            </a:r>
          </a:p>
          <a:p>
            <a:pPr>
              <a:lnSpc>
                <a:spcPct val="90000"/>
              </a:lnSpc>
            </a:pPr>
            <a:r>
              <a:rPr lang="en-US" sz="950" dirty="0" smtClean="0"/>
              <a:t>**National Institues of Health National Eye Institute. Facts about Age-Related Macular Degeneration. Retrieved from: https://nei.nih.gov/health/maculardegen/armd_facts </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8" name="TextBox 17"/>
          <p:cNvSpPr txBox="1"/>
          <p:nvPr/>
        </p:nvSpPr>
        <p:spPr>
          <a:xfrm>
            <a:off x="51816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500"/>
                                        <p:tgtEl>
                                          <p:spTgt spid="14">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5638800"/>
          </a:xfrm>
          <a:prstGeom prst="rect">
            <a:avLst/>
          </a:prstGeom>
        </p:spPr>
      </p:pic>
      <p:sp>
        <p:nvSpPr>
          <p:cNvPr id="6" name="Rectangle 5"/>
          <p:cNvSpPr/>
          <p:nvPr/>
        </p:nvSpPr>
        <p:spPr>
          <a:xfrm>
            <a:off x="228600" y="5703533"/>
            <a:ext cx="8915400" cy="621067"/>
          </a:xfrm>
          <a:prstGeom prst="rect">
            <a:avLst/>
          </a:prstGeom>
        </p:spPr>
        <p:txBody>
          <a:bodyPr wrap="square">
            <a:spAutoFit/>
          </a:bodyPr>
          <a:lstStyle/>
          <a:p>
            <a:pPr>
              <a:lnSpc>
                <a:spcPct val="90000"/>
              </a:lnSpc>
            </a:pPr>
            <a:r>
              <a:rPr lang="en-US" sz="950" dirty="0" smtClean="0"/>
              <a:t>Source:</a:t>
            </a:r>
          </a:p>
          <a:p>
            <a:pPr>
              <a:lnSpc>
                <a:spcPct val="90000"/>
              </a:lnSpc>
            </a:pPr>
            <a:r>
              <a:rPr lang="en-US" sz="950" dirty="0" smtClean="0"/>
              <a:t>*Arnault E. Barrau C, Nanteau C. Gondouin P, Bigot K, et al. “Phototoxic Action Spectrum on a Retinal Pigment Epithelium Model of Age-Related Macular Degeneration </a:t>
            </a:r>
            <a:br>
              <a:rPr lang="en-US" sz="950" dirty="0" smtClean="0"/>
            </a:br>
            <a:r>
              <a:rPr lang="en-US" sz="950" dirty="0" smtClean="0"/>
              <a:t>Exposed to Sunlight Normalized Conditions.” PLoS ONE 8(*); e71398.doi:10.1371398.August 23,2013.</a:t>
            </a:r>
          </a:p>
          <a:p>
            <a:pPr>
              <a:lnSpc>
                <a:spcPct val="90000"/>
              </a:lnSpc>
            </a:pPr>
            <a:r>
              <a:rPr lang="en-US" sz="950" dirty="0" smtClean="0"/>
              <a:t>**National Institues of Health National Eye Institute. Facts about Age-Related Macular Degeneration. Retrieved from: https://nei.nih.gov/health/maculardegen/armd_facts </a:t>
            </a:r>
          </a:p>
        </p:txBody>
      </p:sp>
      <p:sp>
        <p:nvSpPr>
          <p:cNvPr id="4" name="ZoneTexte 9"/>
          <p:cNvSpPr txBox="1"/>
          <p:nvPr/>
        </p:nvSpPr>
        <p:spPr>
          <a:xfrm>
            <a:off x="0" y="1613118"/>
            <a:ext cx="9144000" cy="1815882"/>
          </a:xfrm>
          <a:prstGeom prst="rect">
            <a:avLst/>
          </a:prstGeom>
          <a:noFill/>
        </p:spPr>
        <p:txBody>
          <a:bodyPr wrap="square" rtlCol="0">
            <a:spAutoFit/>
          </a:bodyPr>
          <a:lstStyle/>
          <a:p>
            <a:pPr lvl="2">
              <a:spcBef>
                <a:spcPct val="0"/>
              </a:spcBef>
              <a:buFont typeface="Arial" pitchFamily="34" charset="0"/>
              <a:buChar char="•"/>
              <a:defRPr/>
            </a:pPr>
            <a:r>
              <a:rPr lang="en-US" sz="2800" dirty="0" smtClean="0">
                <a:solidFill>
                  <a:schemeClr val="tx1">
                    <a:lumMod val="65000"/>
                    <a:lumOff val="35000"/>
                  </a:schemeClr>
                </a:solidFill>
                <a:latin typeface="Verdana"/>
                <a:ea typeface="+mj-ea"/>
                <a:cs typeface="Verdana"/>
              </a:rPr>
              <a:t>Understanding Blue Light</a:t>
            </a:r>
          </a:p>
          <a:p>
            <a:pPr lvl="2">
              <a:spcBef>
                <a:spcPct val="0"/>
              </a:spcBef>
              <a:buFont typeface="Arial" pitchFamily="34" charset="0"/>
              <a:buChar char="•"/>
              <a:defRPr/>
            </a:pPr>
            <a:r>
              <a:rPr lang="en-US" sz="2800" dirty="0" smtClean="0">
                <a:solidFill>
                  <a:schemeClr val="tx1">
                    <a:lumMod val="65000"/>
                    <a:lumOff val="35000"/>
                  </a:schemeClr>
                </a:solidFill>
                <a:latin typeface="Verdana"/>
                <a:ea typeface="+mj-ea"/>
                <a:cs typeface="Verdana"/>
              </a:rPr>
              <a:t>Smart Blue Filter™</a:t>
            </a:r>
          </a:p>
          <a:p>
            <a:pPr lvl="2">
              <a:spcBef>
                <a:spcPct val="0"/>
              </a:spcBef>
              <a:buFont typeface="Arial" pitchFamily="34" charset="0"/>
              <a:buChar char="•"/>
              <a:defRPr/>
            </a:pPr>
            <a:r>
              <a:rPr lang="en-US" sz="2800" dirty="0" smtClean="0">
                <a:solidFill>
                  <a:schemeClr val="tx1">
                    <a:lumMod val="65000"/>
                    <a:lumOff val="35000"/>
                  </a:schemeClr>
                </a:solidFill>
                <a:latin typeface="Verdana"/>
                <a:ea typeface="+mj-ea"/>
                <a:cs typeface="Verdana"/>
              </a:rPr>
              <a:t>Smart Blue Filter™ Products</a:t>
            </a:r>
          </a:p>
          <a:p>
            <a:pPr lvl="2">
              <a:spcBef>
                <a:spcPct val="0"/>
              </a:spcBef>
              <a:buFont typeface="Arial" pitchFamily="34" charset="0"/>
              <a:buChar char="•"/>
              <a:defRPr/>
            </a:pPr>
            <a:r>
              <a:rPr lang="en-US" sz="2800" dirty="0" smtClean="0">
                <a:solidFill>
                  <a:schemeClr val="tx1">
                    <a:lumMod val="65000"/>
                    <a:lumOff val="35000"/>
                  </a:schemeClr>
                </a:solidFill>
                <a:latin typeface="Verdana"/>
                <a:ea typeface="+mj-ea"/>
                <a:cs typeface="Verdana"/>
              </a:rPr>
              <a:t>Product Availability</a:t>
            </a:r>
            <a:endParaRPr lang="en-US" sz="2800" dirty="0">
              <a:solidFill>
                <a:schemeClr val="tx1">
                  <a:lumMod val="65000"/>
                  <a:lumOff val="35000"/>
                </a:schemeClr>
              </a:solidFill>
              <a:latin typeface="Verdana"/>
              <a:ea typeface="+mj-ea"/>
              <a:cs typeface="Verdana"/>
            </a:endParaRPr>
          </a:p>
        </p:txBody>
      </p:sp>
      <p:sp>
        <p:nvSpPr>
          <p:cNvPr id="3" name="TextBox 2"/>
          <p:cNvSpPr txBox="1"/>
          <p:nvPr/>
        </p:nvSpPr>
        <p:spPr>
          <a:xfrm>
            <a:off x="1219200" y="457200"/>
            <a:ext cx="6324600" cy="461665"/>
          </a:xfrm>
          <a:prstGeom prst="rect">
            <a:avLst/>
          </a:prstGeom>
          <a:noFill/>
        </p:spPr>
        <p:txBody>
          <a:bodyPr wrap="square" rtlCol="0">
            <a:spAutoFit/>
          </a:bodyPr>
          <a:lstStyle/>
          <a:p>
            <a:pPr algn="ctr"/>
            <a:r>
              <a:rPr lang="en-US" sz="2400" b="1" dirty="0" smtClean="0">
                <a:solidFill>
                  <a:srgbClr val="000090"/>
                </a:solidFill>
                <a:effectLst/>
                <a:latin typeface="Verdana"/>
                <a:cs typeface="Verdana"/>
              </a:rPr>
              <a:t>AGENDA</a:t>
            </a:r>
            <a:endParaRPr lang="en-US" sz="2400" dirty="0">
              <a:solidFill>
                <a:srgbClr val="000090"/>
              </a:solidFill>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8" name="TextBox 7"/>
          <p:cNvSpPr txBox="1"/>
          <p:nvPr/>
        </p:nvSpPr>
        <p:spPr>
          <a:xfrm>
            <a:off x="52578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G4.psd"/>
          <p:cNvPicPr>
            <a:picLocks noChangeAspect="1"/>
          </p:cNvPicPr>
          <p:nvPr/>
        </p:nvPicPr>
        <p:blipFill>
          <a:blip r:embed="rId3" cstate="print">
            <a:alphaModFix amt="38000"/>
            <a:extLst>
              <a:ext uri="{28A0092B-C50C-407E-A947-70E740481C1C}">
                <a14:useLocalDpi xmlns:a14="http://schemas.microsoft.com/office/drawing/2010/main" val="0"/>
              </a:ext>
            </a:extLst>
          </a:blip>
          <a:stretch>
            <a:fillRect/>
          </a:stretch>
        </p:blipFill>
        <p:spPr>
          <a:xfrm>
            <a:off x="0" y="0"/>
            <a:ext cx="9144000" cy="4419600"/>
          </a:xfrm>
          <a:prstGeom prst="rect">
            <a:avLst/>
          </a:prstGeom>
        </p:spPr>
      </p:pic>
      <p:pic>
        <p:nvPicPr>
          <p:cNvPr id="2" name="Picture 1" descr="BG3.psd"/>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0" y="4419600"/>
            <a:ext cx="9144000" cy="2438400"/>
          </a:xfrm>
          <a:prstGeom prst="rect">
            <a:avLst/>
          </a:prstGeom>
        </p:spPr>
      </p:pic>
      <p:sp>
        <p:nvSpPr>
          <p:cNvPr id="8" name="TextBox 7"/>
          <p:cNvSpPr txBox="1"/>
          <p:nvPr/>
        </p:nvSpPr>
        <p:spPr>
          <a:xfrm>
            <a:off x="3505200" y="1752600"/>
            <a:ext cx="1114425" cy="1200329"/>
          </a:xfrm>
          <a:prstGeom prst="rect">
            <a:avLst/>
          </a:prstGeom>
          <a:noFill/>
        </p:spPr>
        <p:txBody>
          <a:bodyPr wrap="square" rtlCol="0">
            <a:spAutoFit/>
          </a:bodyPr>
          <a:lstStyle/>
          <a:p>
            <a:r>
              <a:rPr lang="en-US" sz="7200" b="1" dirty="0" smtClean="0">
                <a:ln w="18415" cmpd="sng">
                  <a:noFill/>
                  <a:prstDash val="solid"/>
                </a:ln>
                <a:solidFill>
                  <a:srgbClr val="0093D0"/>
                </a:solidFill>
                <a:latin typeface="Verdana"/>
                <a:ea typeface="+mj-ea"/>
                <a:cs typeface="Verdana"/>
              </a:rPr>
              <a:t>+</a:t>
            </a:r>
            <a:endParaRPr lang="en-US" sz="7200" b="1" dirty="0">
              <a:ln w="18415" cmpd="sng">
                <a:noFill/>
                <a:prstDash val="solid"/>
              </a:ln>
              <a:solidFill>
                <a:srgbClr val="0093D0"/>
              </a:solidFill>
              <a:latin typeface="Verdana"/>
              <a:ea typeface="+mj-ea"/>
              <a:cs typeface="Verdana"/>
            </a:endParaRPr>
          </a:p>
        </p:txBody>
      </p:sp>
      <p:pic>
        <p:nvPicPr>
          <p:cNvPr id="10"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1676400"/>
            <a:ext cx="3721244" cy="1485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0" y="4495800"/>
            <a:ext cx="9144000" cy="1077218"/>
          </a:xfrm>
          <a:prstGeom prst="rect">
            <a:avLst/>
          </a:prstGeom>
          <a:noFill/>
          <a:ln>
            <a:noFill/>
          </a:ln>
        </p:spPr>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Protection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Against Harmful Light!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pic>
        <p:nvPicPr>
          <p:cNvPr id="15" name="Picture 14" descr="Smart_Bleu_Filter_TM_RVB.png"/>
          <p:cNvPicPr>
            <a:picLocks noChangeAspect="1"/>
          </p:cNvPicPr>
          <p:nvPr/>
        </p:nvPicPr>
        <p:blipFill rotWithShape="1">
          <a:blip r:embed="rId6" cstate="print"/>
          <a:srcRect l="23014" t="18379" r="22932" b="16459"/>
          <a:stretch/>
        </p:blipFill>
        <p:spPr>
          <a:xfrm>
            <a:off x="533400" y="1294583"/>
            <a:ext cx="2590800" cy="2210617"/>
          </a:xfrm>
          <a:prstGeom prst="rect">
            <a:avLst/>
          </a:prstGeom>
        </p:spPr>
      </p:pic>
      <p:pic>
        <p:nvPicPr>
          <p:cNvPr id="9" name="Picture 8" descr="SpacerBlue.psd"/>
          <p:cNvPicPr>
            <a:picLocks noChangeAspect="1"/>
          </p:cNvPicPr>
          <p:nvPr/>
        </p:nvPicPr>
        <p:blipFill rotWithShape="1">
          <a:blip r:embed="rId7" cstate="print">
            <a:extLst>
              <a:ext uri="{28A0092B-C50C-407E-A947-70E740481C1C}">
                <a14:useLocalDpi xmlns:a14="http://schemas.microsoft.com/office/drawing/2010/main" val="0"/>
              </a:ext>
            </a:extLst>
          </a:blip>
          <a:srcRect t="23380" b="67824"/>
          <a:stretch/>
        </p:blipFill>
        <p:spPr>
          <a:xfrm>
            <a:off x="0" y="4267200"/>
            <a:ext cx="9144000" cy="32173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13" name="TextBox 12"/>
          <p:cNvSpPr txBox="1"/>
          <p:nvPr/>
        </p:nvSpPr>
        <p:spPr>
          <a:xfrm>
            <a:off x="5410200" y="6477001"/>
            <a:ext cx="3733800" cy="277000"/>
          </a:xfrm>
          <a:prstGeom prst="rect">
            <a:avLst/>
          </a:prstGeom>
          <a:noFill/>
        </p:spPr>
        <p:txBody>
          <a:bodyPr wrap="square" rtlCol="0">
            <a:spAutoFit/>
          </a:bodyPr>
          <a:lstStyle/>
          <a:p>
            <a:r>
              <a:rPr lang="en-US" sz="1200" dirty="0" smtClean="0">
                <a:solidFill>
                  <a:schemeClr val="bg1"/>
                </a:solidFill>
              </a:rPr>
              <a:t>NOT FOR DISTRIBUTION – DO NOT DISCLOSE OR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360"/>
                                          </p:val>
                                        </p:tav>
                                        <p:tav tm="100000">
                                          <p:val>
                                            <p:fltVal val="0"/>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sykm\Documents\BCT\Name_Logo\Logothèque_eye_portect_Blue_filter\Logothe¦Çque_eye_portect_Blue_filter\Smart Bleu Filter\Smart Bleu Filter tm\RVB\Smart_Bleu_Filter_TM_RVB.png"/>
          <p:cNvPicPr>
            <a:picLocks noChangeAspect="1" noChangeArrowheads="1"/>
          </p:cNvPicPr>
          <p:nvPr/>
        </p:nvPicPr>
        <p:blipFill>
          <a:blip r:embed="rId3" cstate="print"/>
          <a:srcRect/>
          <a:stretch>
            <a:fillRect/>
          </a:stretch>
        </p:blipFill>
        <p:spPr bwMode="auto">
          <a:xfrm>
            <a:off x="7467600" y="-228600"/>
            <a:ext cx="2129425" cy="1507225"/>
          </a:xfrm>
          <a:prstGeom prst="rect">
            <a:avLst/>
          </a:prstGeom>
          <a:noFill/>
        </p:spPr>
      </p:pic>
      <p:sp>
        <p:nvSpPr>
          <p:cNvPr id="5" name="ZoneTexte 4"/>
          <p:cNvSpPr txBox="1"/>
          <p:nvPr/>
        </p:nvSpPr>
        <p:spPr>
          <a:xfrm>
            <a:off x="0" y="304800"/>
            <a:ext cx="9144000" cy="733534"/>
          </a:xfrm>
          <a:prstGeom prst="rect">
            <a:avLst/>
          </a:prstGeom>
          <a:noFill/>
        </p:spPr>
        <p:txBody>
          <a:bodyPr wrap="square" rtlCol="0">
            <a:spAutoFit/>
          </a:bodyPr>
          <a:lstStyle/>
          <a:p>
            <a:pPr algn="ctr">
              <a:lnSpc>
                <a:spcPts val="5000"/>
              </a:lnSpc>
              <a:spcBef>
                <a:spcPct val="20000"/>
              </a:spcBef>
            </a:pPr>
            <a:r>
              <a:rPr lang="en-US" sz="3300" b="1" dirty="0" smtClean="0">
                <a:solidFill>
                  <a:srgbClr val="000090"/>
                </a:solidFill>
                <a:latin typeface="Verdana"/>
                <a:ea typeface="+mj-ea"/>
                <a:cs typeface="Verdana"/>
              </a:rPr>
              <a:t>Smart Combination</a:t>
            </a:r>
            <a:endParaRPr lang="en-US" sz="3300" b="1" dirty="0">
              <a:solidFill>
                <a:srgbClr val="000090"/>
              </a:solidFill>
              <a:latin typeface="Verdana"/>
              <a:ea typeface="+mj-ea"/>
              <a:cs typeface="Verdana"/>
            </a:endParaRPr>
          </a:p>
        </p:txBody>
      </p:sp>
      <p:pic>
        <p:nvPicPr>
          <p:cNvPr id="6" name="Picture 5" descr="SpacerBlue.psd"/>
          <p:cNvPicPr>
            <a:picLocks noChangeAspect="1"/>
          </p:cNvPicPr>
          <p:nvPr/>
        </p:nvPicPr>
        <p:blipFill rotWithShape="1">
          <a:blip r:embed="rId4" cstate="print">
            <a:extLst>
              <a:ext uri="{28A0092B-C50C-407E-A947-70E740481C1C}">
                <a14:useLocalDpi xmlns:a14="http://schemas.microsoft.com/office/drawing/2010/main" val="0"/>
              </a:ext>
            </a:extLst>
          </a:blip>
          <a:srcRect t="23380" b="67824"/>
          <a:stretch/>
        </p:blipFill>
        <p:spPr>
          <a:xfrm>
            <a:off x="0" y="1583266"/>
            <a:ext cx="9144000" cy="321734"/>
          </a:xfrm>
          <a:prstGeom prst="rect">
            <a:avLst/>
          </a:prstGeom>
        </p:spPr>
      </p:pic>
      <p:sp>
        <p:nvSpPr>
          <p:cNvPr id="7" name="ZoneTexte 4"/>
          <p:cNvSpPr txBox="1"/>
          <p:nvPr/>
        </p:nvSpPr>
        <p:spPr>
          <a:xfrm>
            <a:off x="0" y="762000"/>
            <a:ext cx="9144000" cy="698482"/>
          </a:xfrm>
          <a:prstGeom prst="rect">
            <a:avLst/>
          </a:prstGeom>
          <a:noFill/>
        </p:spPr>
        <p:txBody>
          <a:bodyPr wrap="square" rtlCol="0">
            <a:spAutoFit/>
          </a:bodyPr>
          <a:lstStyle/>
          <a:p>
            <a:pPr algn="ctr">
              <a:lnSpc>
                <a:spcPts val="5000"/>
              </a:lnSpc>
              <a:spcBef>
                <a:spcPct val="20000"/>
              </a:spcBef>
            </a:pPr>
            <a:r>
              <a:rPr lang="en-US" sz="2800" dirty="0" smtClean="0">
                <a:solidFill>
                  <a:srgbClr val="000090"/>
                </a:solidFill>
                <a:latin typeface="Verdana"/>
                <a:ea typeface="+mj-ea"/>
                <a:cs typeface="Verdana"/>
              </a:rPr>
              <a:t>Smart Blue Filter</a:t>
            </a:r>
            <a:r>
              <a:rPr lang="en-US" baseline="68000" dirty="0" smtClean="0">
                <a:solidFill>
                  <a:srgbClr val="000090"/>
                </a:solidFill>
                <a:latin typeface="Verdana"/>
                <a:ea typeface="+mj-ea"/>
                <a:cs typeface="Verdana"/>
              </a:rPr>
              <a:t>™</a:t>
            </a:r>
            <a:r>
              <a:rPr lang="en-US" sz="2800" dirty="0" smtClean="0">
                <a:solidFill>
                  <a:srgbClr val="000090"/>
                </a:solidFill>
                <a:latin typeface="Verdana"/>
                <a:ea typeface="+mj-ea"/>
                <a:cs typeface="Verdana"/>
              </a:rPr>
              <a:t> + </a:t>
            </a:r>
            <a:r>
              <a:rPr lang="en-US" sz="2800" dirty="0" err="1" smtClean="0">
                <a:solidFill>
                  <a:srgbClr val="000090"/>
                </a:solidFill>
                <a:latin typeface="Verdana"/>
                <a:ea typeface="+mj-ea"/>
                <a:cs typeface="Verdana"/>
              </a:rPr>
              <a:t>Crizal</a:t>
            </a:r>
            <a:r>
              <a:rPr lang="en-US" sz="1400" baseline="100000" dirty="0" smtClean="0">
                <a:solidFill>
                  <a:srgbClr val="000090"/>
                </a:solidFill>
                <a:latin typeface="Verdana"/>
                <a:ea typeface="+mj-ea"/>
                <a:cs typeface="Verdana"/>
              </a:rPr>
              <a:t>®</a:t>
            </a:r>
            <a:r>
              <a:rPr lang="en-US" sz="2800" dirty="0" smtClean="0">
                <a:solidFill>
                  <a:srgbClr val="000090"/>
                </a:solidFill>
                <a:latin typeface="Verdana"/>
                <a:ea typeface="+mj-ea"/>
                <a:cs typeface="Verdana"/>
              </a:rPr>
              <a:t> </a:t>
            </a:r>
            <a:r>
              <a:rPr lang="en-US" sz="2800" dirty="0" err="1" smtClean="0">
                <a:solidFill>
                  <a:srgbClr val="000090"/>
                </a:solidFill>
                <a:latin typeface="Verdana"/>
                <a:ea typeface="+mj-ea"/>
                <a:cs typeface="Verdana"/>
              </a:rPr>
              <a:t>Prevencia</a:t>
            </a:r>
            <a:r>
              <a:rPr lang="en-US" sz="1400" baseline="100000" dirty="0">
                <a:solidFill>
                  <a:srgbClr val="000090"/>
                </a:solidFill>
                <a:latin typeface="Verdana"/>
                <a:cs typeface="Verdana"/>
              </a:rPr>
              <a:t>®</a:t>
            </a:r>
            <a:endParaRPr lang="en-US" sz="1400" dirty="0">
              <a:solidFill>
                <a:srgbClr val="000090"/>
              </a:solidFill>
              <a:latin typeface="Verdana"/>
              <a:ea typeface="+mj-ea"/>
              <a:cs typeface="Verdana"/>
            </a:endParaRPr>
          </a:p>
        </p:txBody>
      </p:sp>
      <p:pic>
        <p:nvPicPr>
          <p:cNvPr id="10" name="Picture 9" descr="Crizal Prevencia Lens Graphic-01.png"/>
          <p:cNvPicPr>
            <a:picLocks noChangeAspect="1"/>
          </p:cNvPicPr>
          <p:nvPr/>
        </p:nvPicPr>
        <p:blipFill rotWithShape="1">
          <a:blip r:embed="rId5" cstate="print">
            <a:extLst>
              <a:ext uri="{28A0092B-C50C-407E-A947-70E740481C1C}">
                <a14:useLocalDpi xmlns:a14="http://schemas.microsoft.com/office/drawing/2010/main" val="0"/>
              </a:ext>
            </a:extLst>
          </a:blip>
          <a:srcRect l="31496" t="30752" r="28127" b="39394"/>
          <a:stretch/>
        </p:blipFill>
        <p:spPr>
          <a:xfrm>
            <a:off x="3064932" y="2632220"/>
            <a:ext cx="4097868" cy="3920980"/>
          </a:xfrm>
          <a:prstGeom prst="rect">
            <a:avLst/>
          </a:prstGeom>
        </p:spPr>
      </p:pic>
      <p:sp>
        <p:nvSpPr>
          <p:cNvPr id="11" name="TextBox 10"/>
          <p:cNvSpPr txBox="1"/>
          <p:nvPr/>
        </p:nvSpPr>
        <p:spPr>
          <a:xfrm>
            <a:off x="6553200" y="4743499"/>
            <a:ext cx="2362200" cy="369332"/>
          </a:xfrm>
          <a:prstGeom prst="rect">
            <a:avLst/>
          </a:prstGeom>
          <a:noFill/>
        </p:spPr>
        <p:txBody>
          <a:bodyPr wrap="square" rtlCol="0">
            <a:spAutoFit/>
          </a:bodyPr>
          <a:lstStyle/>
          <a:p>
            <a:r>
              <a:rPr lang="en-US" dirty="0" smtClean="0">
                <a:solidFill>
                  <a:srgbClr val="0093D0"/>
                </a:solidFill>
                <a:latin typeface="Verdana"/>
                <a:cs typeface="Verdana"/>
              </a:rPr>
              <a:t>Harmful Blue Light</a:t>
            </a:r>
            <a:endParaRPr lang="en-US" dirty="0">
              <a:solidFill>
                <a:srgbClr val="0093D0"/>
              </a:solidFill>
              <a:latin typeface="Verdana"/>
              <a:cs typeface="Verdana"/>
            </a:endParaRPr>
          </a:p>
        </p:txBody>
      </p:sp>
      <p:sp>
        <p:nvSpPr>
          <p:cNvPr id="12" name="TextBox 11"/>
          <p:cNvSpPr txBox="1"/>
          <p:nvPr/>
        </p:nvSpPr>
        <p:spPr>
          <a:xfrm>
            <a:off x="6553200" y="4304894"/>
            <a:ext cx="2438400" cy="369332"/>
          </a:xfrm>
          <a:prstGeom prst="rect">
            <a:avLst/>
          </a:prstGeom>
          <a:noFill/>
        </p:spPr>
        <p:txBody>
          <a:bodyPr wrap="square" rtlCol="0">
            <a:spAutoFit/>
          </a:bodyPr>
          <a:lstStyle/>
          <a:p>
            <a:r>
              <a:rPr lang="en-US" dirty="0" smtClean="0">
                <a:solidFill>
                  <a:srgbClr val="963AFF"/>
                </a:solidFill>
                <a:latin typeface="Verdana"/>
                <a:cs typeface="Verdana"/>
              </a:rPr>
              <a:t>UV Light</a:t>
            </a:r>
            <a:endParaRPr lang="en-US" dirty="0">
              <a:solidFill>
                <a:srgbClr val="963AFF"/>
              </a:solidFill>
              <a:latin typeface="Verdana"/>
              <a:cs typeface="Verdana"/>
            </a:endParaRPr>
          </a:p>
        </p:txBody>
      </p:sp>
      <p:sp>
        <p:nvSpPr>
          <p:cNvPr id="14" name="TextBox 13"/>
          <p:cNvSpPr txBox="1"/>
          <p:nvPr/>
        </p:nvSpPr>
        <p:spPr>
          <a:xfrm>
            <a:off x="4038600" y="2098820"/>
            <a:ext cx="4038600" cy="307777"/>
          </a:xfrm>
          <a:prstGeom prst="rect">
            <a:avLst/>
          </a:prstGeom>
          <a:noFill/>
        </p:spPr>
        <p:txBody>
          <a:bodyPr wrap="square" rtlCol="0">
            <a:spAutoFit/>
          </a:bodyPr>
          <a:lstStyle/>
          <a:p>
            <a:r>
              <a:rPr lang="en-US" sz="1400" dirty="0" smtClean="0">
                <a:solidFill>
                  <a:srgbClr val="496ABE"/>
                </a:solidFill>
                <a:latin typeface="Verdana"/>
                <a:cs typeface="Verdana"/>
              </a:rPr>
              <a:t>Smart Blue Filter</a:t>
            </a:r>
            <a:r>
              <a:rPr lang="en-US" sz="1200" baseline="40000" dirty="0" smtClean="0">
                <a:solidFill>
                  <a:srgbClr val="496ABE"/>
                </a:solidFill>
                <a:latin typeface="Verdana"/>
                <a:cs typeface="Verdana"/>
              </a:rPr>
              <a:t>™</a:t>
            </a:r>
            <a:r>
              <a:rPr lang="en-US" sz="1400" dirty="0" smtClean="0">
                <a:solidFill>
                  <a:srgbClr val="496ABE"/>
                </a:solidFill>
                <a:latin typeface="Verdana"/>
                <a:cs typeface="Verdana"/>
              </a:rPr>
              <a:t> Embedded Protection</a:t>
            </a:r>
            <a:endParaRPr lang="en-US" sz="1400" dirty="0">
              <a:solidFill>
                <a:srgbClr val="496ABE"/>
              </a:solidFill>
              <a:latin typeface="Verdana"/>
              <a:cs typeface="Verdana"/>
            </a:endParaRPr>
          </a:p>
        </p:txBody>
      </p:sp>
      <p:sp>
        <p:nvSpPr>
          <p:cNvPr id="15" name="TextBox 14"/>
          <p:cNvSpPr txBox="1"/>
          <p:nvPr/>
        </p:nvSpPr>
        <p:spPr>
          <a:xfrm>
            <a:off x="4876800" y="2403620"/>
            <a:ext cx="4191000" cy="307777"/>
          </a:xfrm>
          <a:prstGeom prst="rect">
            <a:avLst/>
          </a:prstGeom>
          <a:noFill/>
        </p:spPr>
        <p:txBody>
          <a:bodyPr wrap="square" rtlCol="0">
            <a:spAutoFit/>
          </a:bodyPr>
          <a:lstStyle/>
          <a:p>
            <a:r>
              <a:rPr lang="en-US" sz="1400" dirty="0" err="1" smtClean="0">
                <a:solidFill>
                  <a:srgbClr val="496ABE"/>
                </a:solidFill>
                <a:latin typeface="Verdana"/>
                <a:cs typeface="Verdana"/>
              </a:rPr>
              <a:t>Crizal</a:t>
            </a:r>
            <a:r>
              <a:rPr lang="en-US" sz="1000" baseline="64000" dirty="0" smtClean="0">
                <a:solidFill>
                  <a:srgbClr val="496ABE"/>
                </a:solidFill>
                <a:latin typeface="Verdana"/>
                <a:cs typeface="Verdana"/>
              </a:rPr>
              <a:t>®</a:t>
            </a:r>
            <a:r>
              <a:rPr lang="en-US" sz="1400" dirty="0" smtClean="0">
                <a:solidFill>
                  <a:srgbClr val="496ABE"/>
                </a:solidFill>
                <a:latin typeface="Verdana"/>
                <a:cs typeface="Verdana"/>
              </a:rPr>
              <a:t> </a:t>
            </a:r>
            <a:r>
              <a:rPr lang="en-US" sz="1400" dirty="0" err="1" smtClean="0">
                <a:solidFill>
                  <a:srgbClr val="496ABE"/>
                </a:solidFill>
                <a:latin typeface="Verdana"/>
                <a:cs typeface="Verdana"/>
              </a:rPr>
              <a:t>Prevencia</a:t>
            </a:r>
            <a:r>
              <a:rPr lang="en-US" sz="1000" baseline="64000" dirty="0">
                <a:solidFill>
                  <a:srgbClr val="496ABE"/>
                </a:solidFill>
                <a:latin typeface="Verdana"/>
                <a:cs typeface="Verdana"/>
              </a:rPr>
              <a:t>®</a:t>
            </a:r>
            <a:r>
              <a:rPr lang="en-US" sz="1400" dirty="0" smtClean="0">
                <a:solidFill>
                  <a:srgbClr val="496ABE"/>
                </a:solidFill>
                <a:latin typeface="Verdana"/>
                <a:cs typeface="Verdana"/>
              </a:rPr>
              <a:t> No-Glare Lens Treatment</a:t>
            </a:r>
            <a:endParaRPr lang="en-US" sz="1400" dirty="0">
              <a:solidFill>
                <a:srgbClr val="496ABE"/>
              </a:solidFill>
              <a:latin typeface="Verdana"/>
              <a:cs typeface="Verdana"/>
            </a:endParaRPr>
          </a:p>
        </p:txBody>
      </p:sp>
      <p:sp>
        <p:nvSpPr>
          <p:cNvPr id="16" name="TextBox 15"/>
          <p:cNvSpPr txBox="1"/>
          <p:nvPr/>
        </p:nvSpPr>
        <p:spPr>
          <a:xfrm>
            <a:off x="381000" y="3128684"/>
            <a:ext cx="3505200" cy="1754327"/>
          </a:xfrm>
          <a:prstGeom prst="rect">
            <a:avLst/>
          </a:prstGeom>
          <a:noFill/>
        </p:spPr>
        <p:txBody>
          <a:bodyPr wrap="square" rtlCol="0">
            <a:spAutoFit/>
          </a:bodyPr>
          <a:lstStyle/>
          <a:p>
            <a:pPr marL="230188" indent="-230188">
              <a:buSzPct val="60000"/>
              <a:buBlip>
                <a:blip r:embed="rId6"/>
              </a:buBlip>
            </a:pPr>
            <a:r>
              <a:rPr lang="en-US" dirty="0" smtClean="0">
                <a:solidFill>
                  <a:srgbClr val="496ABE"/>
                </a:solidFill>
                <a:latin typeface="Verdana"/>
                <a:cs typeface="Verdana"/>
              </a:rPr>
              <a:t>Together they </a:t>
            </a:r>
            <a:br>
              <a:rPr lang="en-US" dirty="0" smtClean="0">
                <a:solidFill>
                  <a:srgbClr val="496ABE"/>
                </a:solidFill>
                <a:latin typeface="Verdana"/>
                <a:cs typeface="Verdana"/>
              </a:rPr>
            </a:br>
            <a:r>
              <a:rPr lang="en-US" dirty="0" smtClean="0">
                <a:solidFill>
                  <a:srgbClr val="496ABE"/>
                </a:solidFill>
                <a:latin typeface="Verdana"/>
                <a:cs typeface="Verdana"/>
              </a:rPr>
              <a:t>reduce Harmful </a:t>
            </a:r>
            <a:br>
              <a:rPr lang="en-US" dirty="0" smtClean="0">
                <a:solidFill>
                  <a:srgbClr val="496ABE"/>
                </a:solidFill>
                <a:latin typeface="Verdana"/>
                <a:cs typeface="Verdana"/>
              </a:rPr>
            </a:br>
            <a:r>
              <a:rPr lang="en-US" dirty="0" smtClean="0">
                <a:solidFill>
                  <a:srgbClr val="496ABE"/>
                </a:solidFill>
                <a:latin typeface="Verdana"/>
                <a:cs typeface="Verdana"/>
              </a:rPr>
              <a:t>Blue Light by 30%</a:t>
            </a:r>
          </a:p>
          <a:p>
            <a:pPr marL="230188" indent="-230188">
              <a:buSzPct val="60000"/>
              <a:buBlip>
                <a:blip r:embed="rId6"/>
              </a:buBlip>
            </a:pPr>
            <a:endParaRPr lang="en-US" dirty="0" smtClean="0">
              <a:solidFill>
                <a:srgbClr val="496ABE"/>
              </a:solidFill>
              <a:latin typeface="Verdana"/>
              <a:cs typeface="Verdana"/>
            </a:endParaRPr>
          </a:p>
          <a:p>
            <a:pPr marL="230188" indent="-230188">
              <a:buSzPct val="60000"/>
              <a:buBlip>
                <a:blip r:embed="rId6"/>
              </a:buBlip>
            </a:pPr>
            <a:r>
              <a:rPr lang="en-US" dirty="0" smtClean="0">
                <a:solidFill>
                  <a:srgbClr val="496ABE"/>
                </a:solidFill>
                <a:latin typeface="Verdana"/>
                <a:cs typeface="Verdana"/>
              </a:rPr>
              <a:t> Allow essential</a:t>
            </a:r>
            <a:br>
              <a:rPr lang="en-US" dirty="0" smtClean="0">
                <a:solidFill>
                  <a:srgbClr val="496ABE"/>
                </a:solidFill>
                <a:latin typeface="Verdana"/>
                <a:cs typeface="Verdana"/>
              </a:rPr>
            </a:br>
            <a:r>
              <a:rPr lang="en-US" dirty="0" smtClean="0">
                <a:solidFill>
                  <a:srgbClr val="496ABE"/>
                </a:solidFill>
                <a:latin typeface="Verdana"/>
                <a:cs typeface="Verdana"/>
              </a:rPr>
              <a:t>Blue-Turquoise Light</a:t>
            </a:r>
          </a:p>
        </p:txBody>
      </p:sp>
      <p:pic>
        <p:nvPicPr>
          <p:cNvPr id="17" name="Picture 16" descr="E-SPF25_4c.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515" y="4728884"/>
            <a:ext cx="762000" cy="986116"/>
          </a:xfrm>
          <a:prstGeom prst="rect">
            <a:avLst/>
          </a:prstGeom>
        </p:spPr>
      </p:pic>
      <p:cxnSp>
        <p:nvCxnSpPr>
          <p:cNvPr id="19" name="Straight Connector 18"/>
          <p:cNvCxnSpPr>
            <a:stCxn id="14" idx="1"/>
          </p:cNvCxnSpPr>
          <p:nvPr/>
        </p:nvCxnSpPr>
        <p:spPr>
          <a:xfrm>
            <a:off x="4038600" y="2252709"/>
            <a:ext cx="0" cy="1557291"/>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000503" y="2209800"/>
            <a:ext cx="76200" cy="76200"/>
          </a:xfrm>
          <a:prstGeom prst="ellipse">
            <a:avLst/>
          </a:prstGeom>
          <a:solidFill>
            <a:srgbClr val="496A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004736" y="3797301"/>
            <a:ext cx="76200" cy="7620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endCxn id="25" idx="4"/>
          </p:cNvCxnSpPr>
          <p:nvPr/>
        </p:nvCxnSpPr>
        <p:spPr>
          <a:xfrm>
            <a:off x="4876800" y="2590800"/>
            <a:ext cx="4236" cy="114300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4838703" y="2547891"/>
            <a:ext cx="76200" cy="76200"/>
          </a:xfrm>
          <a:prstGeom prst="ellipse">
            <a:avLst/>
          </a:prstGeom>
          <a:solidFill>
            <a:srgbClr val="496A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842936" y="3657600"/>
            <a:ext cx="76200" cy="7620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bject 55"/>
          <p:cNvSpPr txBox="1"/>
          <p:nvPr/>
        </p:nvSpPr>
        <p:spPr>
          <a:xfrm>
            <a:off x="0" y="6172200"/>
            <a:ext cx="9144000" cy="232628"/>
          </a:xfrm>
          <a:prstGeom prst="rect">
            <a:avLst/>
          </a:prstGeom>
        </p:spPr>
        <p:txBody>
          <a:bodyPr vert="horz" wrap="square" lIns="0" tIns="0" rIns="0" bIns="0" rtlCol="0">
            <a:spAutoFit/>
          </a:bodyPr>
          <a:lstStyle/>
          <a:p>
            <a:pPr marL="10583" marR="4233">
              <a:lnSpc>
                <a:spcPct val="107900"/>
              </a:lnSpc>
            </a:pPr>
            <a:r>
              <a:rPr lang="en-US" sz="700" spc="12" dirty="0" smtClean="0">
                <a:cs typeface="Arial"/>
              </a:rPr>
              <a:t>*</a:t>
            </a:r>
            <a:r>
              <a:rPr sz="700" spc="12" dirty="0" smtClean="0">
                <a:cs typeface="Arial"/>
              </a:rPr>
              <a:t>E-SPF</a:t>
            </a:r>
            <a:r>
              <a:rPr sz="700" spc="12" dirty="0">
                <a:cs typeface="Arial"/>
              </a:rPr>
              <a:t>® </a:t>
            </a:r>
            <a:r>
              <a:rPr sz="700" spc="8" dirty="0">
                <a:cs typeface="Arial"/>
              </a:rPr>
              <a:t>is </a:t>
            </a:r>
            <a:r>
              <a:rPr sz="700" spc="17" dirty="0">
                <a:cs typeface="Arial"/>
              </a:rPr>
              <a:t>a </a:t>
            </a:r>
            <a:r>
              <a:rPr sz="700" spc="8" dirty="0">
                <a:cs typeface="Arial"/>
              </a:rPr>
              <a:t>global </a:t>
            </a:r>
            <a:r>
              <a:rPr sz="700" spc="12" dirty="0">
                <a:cs typeface="Arial"/>
              </a:rPr>
              <a:t>index rating the </a:t>
            </a:r>
            <a:r>
              <a:rPr sz="700" spc="8" dirty="0">
                <a:cs typeface="Arial"/>
              </a:rPr>
              <a:t>overall </a:t>
            </a:r>
            <a:r>
              <a:rPr sz="700" spc="21" dirty="0">
                <a:cs typeface="Arial"/>
              </a:rPr>
              <a:t>UV </a:t>
            </a:r>
            <a:r>
              <a:rPr sz="700" spc="8" dirty="0">
                <a:cs typeface="Arial"/>
              </a:rPr>
              <a:t>protection of </a:t>
            </a:r>
            <a:r>
              <a:rPr sz="700" spc="17" dirty="0">
                <a:cs typeface="Arial"/>
              </a:rPr>
              <a:t>a </a:t>
            </a:r>
            <a:r>
              <a:rPr sz="700" spc="8" dirty="0">
                <a:cs typeface="Arial"/>
              </a:rPr>
              <a:t>lens. </a:t>
            </a:r>
            <a:r>
              <a:rPr sz="700" spc="17" dirty="0">
                <a:cs typeface="Arial"/>
              </a:rPr>
              <a:t>E-SPF was </a:t>
            </a:r>
            <a:r>
              <a:rPr sz="700" spc="12" dirty="0">
                <a:cs typeface="Arial"/>
              </a:rPr>
              <a:t>developed by Essilor International and </a:t>
            </a:r>
            <a:r>
              <a:rPr sz="700" spc="17" dirty="0">
                <a:cs typeface="Arial"/>
              </a:rPr>
              <a:t>endorsed </a:t>
            </a:r>
            <a:r>
              <a:rPr sz="700" spc="12" dirty="0">
                <a:cs typeface="Arial"/>
              </a:rPr>
              <a:t>by 3rd </a:t>
            </a:r>
            <a:r>
              <a:rPr sz="700" spc="8" dirty="0">
                <a:cs typeface="Arial"/>
              </a:rPr>
              <a:t>party experts. </a:t>
            </a:r>
            <a:r>
              <a:rPr sz="700" spc="21" dirty="0">
                <a:cs typeface="Arial"/>
              </a:rPr>
              <a:t>A </a:t>
            </a:r>
            <a:r>
              <a:rPr sz="700" spc="8" dirty="0">
                <a:cs typeface="Arial"/>
              </a:rPr>
              <a:t>lens </a:t>
            </a:r>
            <a:r>
              <a:rPr sz="700" spc="12" dirty="0">
                <a:cs typeface="Arial"/>
              </a:rPr>
              <a:t>rating </a:t>
            </a:r>
            <a:r>
              <a:rPr sz="700" spc="8" dirty="0">
                <a:cs typeface="Arial"/>
              </a:rPr>
              <a:t>of </a:t>
            </a:r>
            <a:r>
              <a:rPr sz="700" spc="17" dirty="0">
                <a:cs typeface="Arial"/>
              </a:rPr>
              <a:t>E-SPF </a:t>
            </a:r>
            <a:r>
              <a:rPr sz="700" spc="12" dirty="0">
                <a:cs typeface="Arial"/>
              </a:rPr>
              <a:t>25 </a:t>
            </a:r>
            <a:r>
              <a:rPr sz="700" spc="17" dirty="0">
                <a:cs typeface="Arial"/>
              </a:rPr>
              <a:t>means  </a:t>
            </a:r>
            <a:r>
              <a:rPr sz="700" spc="12" dirty="0">
                <a:cs typeface="Arial"/>
              </a:rPr>
              <a:t>that an eye </a:t>
            </a:r>
            <a:r>
              <a:rPr sz="700" spc="8" dirty="0">
                <a:cs typeface="Arial"/>
              </a:rPr>
              <a:t>protected </a:t>
            </a:r>
            <a:r>
              <a:rPr sz="700" spc="12" dirty="0">
                <a:cs typeface="Arial"/>
              </a:rPr>
              <a:t>by the </a:t>
            </a:r>
            <a:r>
              <a:rPr sz="700" spc="8" dirty="0">
                <a:cs typeface="Arial"/>
              </a:rPr>
              <a:t>lens will </a:t>
            </a:r>
            <a:r>
              <a:rPr sz="700" spc="12" dirty="0">
                <a:cs typeface="Arial"/>
              </a:rPr>
              <a:t>receive 25 times </a:t>
            </a:r>
            <a:r>
              <a:rPr sz="700" spc="8" dirty="0">
                <a:cs typeface="Arial"/>
              </a:rPr>
              <a:t>less </a:t>
            </a:r>
            <a:r>
              <a:rPr sz="700" spc="21" dirty="0">
                <a:cs typeface="Arial"/>
              </a:rPr>
              <a:t>UV </a:t>
            </a:r>
            <a:r>
              <a:rPr sz="700" spc="12" dirty="0">
                <a:cs typeface="Arial"/>
              </a:rPr>
              <a:t>exposure than </a:t>
            </a:r>
            <a:r>
              <a:rPr sz="700" spc="8" dirty="0">
                <a:cs typeface="Arial"/>
              </a:rPr>
              <a:t>without </a:t>
            </a:r>
            <a:r>
              <a:rPr sz="700" spc="12" dirty="0">
                <a:cs typeface="Arial"/>
              </a:rPr>
              <a:t>any </a:t>
            </a:r>
            <a:r>
              <a:rPr sz="700" spc="8" dirty="0">
                <a:cs typeface="Arial"/>
              </a:rPr>
              <a:t>lens. </a:t>
            </a:r>
            <a:r>
              <a:rPr sz="700" spc="17" dirty="0">
                <a:cs typeface="Arial"/>
              </a:rPr>
              <a:t>E-SPF </a:t>
            </a:r>
            <a:r>
              <a:rPr sz="700" spc="8" dirty="0">
                <a:cs typeface="Arial"/>
              </a:rPr>
              <a:t>of </a:t>
            </a:r>
            <a:r>
              <a:rPr sz="700" spc="12" dirty="0">
                <a:cs typeface="Arial"/>
              </a:rPr>
              <a:t>25 </a:t>
            </a:r>
            <a:r>
              <a:rPr sz="700" spc="17" dirty="0">
                <a:cs typeface="Arial"/>
              </a:rPr>
              <a:t>when </a:t>
            </a:r>
            <a:r>
              <a:rPr sz="700" spc="8" dirty="0">
                <a:cs typeface="Arial"/>
              </a:rPr>
              <a:t>Crizal is </a:t>
            </a:r>
            <a:r>
              <a:rPr sz="700" spc="17" dirty="0">
                <a:cs typeface="Arial"/>
              </a:rPr>
              <a:t>made </a:t>
            </a:r>
            <a:r>
              <a:rPr sz="700" spc="8" dirty="0">
                <a:cs typeface="Arial"/>
              </a:rPr>
              <a:t>with </a:t>
            </a:r>
            <a:r>
              <a:rPr sz="700" spc="12" dirty="0">
                <a:cs typeface="Arial"/>
              </a:rPr>
              <a:t>any </a:t>
            </a:r>
            <a:r>
              <a:rPr sz="700" spc="8" dirty="0">
                <a:cs typeface="Arial"/>
              </a:rPr>
              <a:t>lens </a:t>
            </a:r>
            <a:r>
              <a:rPr sz="700" spc="12" dirty="0">
                <a:cs typeface="Arial"/>
              </a:rPr>
              <a:t>material </a:t>
            </a:r>
            <a:r>
              <a:rPr sz="700" spc="8" dirty="0">
                <a:cs typeface="Arial"/>
              </a:rPr>
              <a:t>other </a:t>
            </a:r>
            <a:r>
              <a:rPr sz="700" spc="12" dirty="0">
                <a:cs typeface="Arial"/>
              </a:rPr>
              <a:t>than clear 1.5 </a:t>
            </a:r>
            <a:r>
              <a:rPr sz="700" spc="42" dirty="0">
                <a:cs typeface="Arial"/>
              </a:rPr>
              <a:t> </a:t>
            </a:r>
            <a:r>
              <a:rPr sz="700" spc="12" dirty="0">
                <a:cs typeface="Arial"/>
              </a:rPr>
              <a:t>plastic.</a:t>
            </a:r>
            <a:endParaRPr sz="700" dirty="0">
              <a:cs typeface="Arial"/>
            </a:endParaRPr>
          </a:p>
        </p:txBody>
      </p:sp>
      <p:sp>
        <p:nvSpPr>
          <p:cNvPr id="26" name="TextBox 25"/>
          <p:cNvSpPr txBox="1"/>
          <p:nvPr/>
        </p:nvSpPr>
        <p:spPr>
          <a:xfrm>
            <a:off x="5334000" y="6477001"/>
            <a:ext cx="3733800" cy="277000"/>
          </a:xfrm>
          <a:prstGeom prst="rect">
            <a:avLst/>
          </a:prstGeom>
          <a:noFill/>
        </p:spPr>
        <p:txBody>
          <a:bodyPr wrap="square" rtlCol="0">
            <a:spAutoFit/>
          </a:bodyPr>
          <a:lstStyle/>
          <a:p>
            <a:r>
              <a:rPr lang="en-US" sz="1200" dirty="0" smtClean="0"/>
              <a:t>NOT FOR DISTRIBUTION – DO NOT DISCLOSE OR COPY</a:t>
            </a:r>
          </a:p>
        </p:txBody>
      </p:sp>
    </p:spTree>
    <p:extLst>
      <p:ext uri="{BB962C8B-B14F-4D97-AF65-F5344CB8AC3E}">
        <p14:creationId xmlns:p14="http://schemas.microsoft.com/office/powerpoint/2010/main" val="4145705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6019800"/>
          </a:xfrm>
          <a:prstGeom prst="rect">
            <a:avLst/>
          </a:prstGeom>
        </p:spPr>
      </p:pic>
      <p:sp>
        <p:nvSpPr>
          <p:cNvPr id="62" name="object 6"/>
          <p:cNvSpPr/>
          <p:nvPr/>
        </p:nvSpPr>
        <p:spPr>
          <a:xfrm>
            <a:off x="992372" y="4280414"/>
            <a:ext cx="7694431" cy="918633"/>
          </a:xfrm>
          <a:custGeom>
            <a:avLst/>
            <a:gdLst/>
            <a:ahLst/>
            <a:cxnLst/>
            <a:rect l="l" t="t" r="r" b="b"/>
            <a:pathLst>
              <a:path w="3834765" h="1102360">
                <a:moveTo>
                  <a:pt x="3834358" y="1102106"/>
                </a:moveTo>
                <a:lnTo>
                  <a:pt x="0" y="1102106"/>
                </a:lnTo>
                <a:lnTo>
                  <a:pt x="0" y="0"/>
                </a:lnTo>
                <a:lnTo>
                  <a:pt x="3834358" y="0"/>
                </a:lnTo>
                <a:lnTo>
                  <a:pt x="3834358" y="1102106"/>
                </a:lnTo>
                <a:close/>
              </a:path>
            </a:pathLst>
          </a:custGeom>
          <a:solidFill>
            <a:schemeClr val="accent5">
              <a:lumMod val="75000"/>
            </a:schemeClr>
          </a:solidFill>
        </p:spPr>
        <p:txBody>
          <a:bodyPr wrap="square" lIns="0" tIns="0" rIns="0" bIns="0" rtlCol="0"/>
          <a:lstStyle/>
          <a:p>
            <a:endParaRPr dirty="0">
              <a:solidFill>
                <a:schemeClr val="bg1"/>
              </a:solidFill>
              <a:latin typeface="Arial"/>
              <a:cs typeface="Arial"/>
            </a:endParaRPr>
          </a:p>
        </p:txBody>
      </p:sp>
      <p:sp>
        <p:nvSpPr>
          <p:cNvPr id="65" name="object 6"/>
          <p:cNvSpPr/>
          <p:nvPr/>
        </p:nvSpPr>
        <p:spPr>
          <a:xfrm>
            <a:off x="992373" y="3157014"/>
            <a:ext cx="7694428" cy="918633"/>
          </a:xfrm>
          <a:custGeom>
            <a:avLst/>
            <a:gdLst/>
            <a:ahLst/>
            <a:cxnLst/>
            <a:rect l="l" t="t" r="r" b="b"/>
            <a:pathLst>
              <a:path w="3834765" h="1102360">
                <a:moveTo>
                  <a:pt x="3834358" y="1102106"/>
                </a:moveTo>
                <a:lnTo>
                  <a:pt x="0" y="1102106"/>
                </a:lnTo>
                <a:lnTo>
                  <a:pt x="0" y="0"/>
                </a:lnTo>
                <a:lnTo>
                  <a:pt x="3834358" y="0"/>
                </a:lnTo>
                <a:lnTo>
                  <a:pt x="3834358" y="1102106"/>
                </a:lnTo>
                <a:close/>
              </a:path>
            </a:pathLst>
          </a:custGeom>
          <a:solidFill>
            <a:srgbClr val="33CCCC"/>
          </a:solidFill>
        </p:spPr>
        <p:txBody>
          <a:bodyPr wrap="square" lIns="0" tIns="0" rIns="0" bIns="0" rtlCol="0"/>
          <a:lstStyle/>
          <a:p>
            <a:endParaRPr dirty="0">
              <a:latin typeface="Arial"/>
              <a:cs typeface="Arial"/>
            </a:endParaRPr>
          </a:p>
        </p:txBody>
      </p:sp>
      <p:sp>
        <p:nvSpPr>
          <p:cNvPr id="53" name="Rectangle 52"/>
          <p:cNvSpPr/>
          <p:nvPr/>
        </p:nvSpPr>
        <p:spPr>
          <a:xfrm>
            <a:off x="2517610" y="685800"/>
            <a:ext cx="4333238" cy="1323439"/>
          </a:xfrm>
          <a:prstGeom prst="rect">
            <a:avLst/>
          </a:prstGeom>
        </p:spPr>
        <p:txBody>
          <a:bodyPr wrap="none">
            <a:spAutoFit/>
          </a:bodyPr>
          <a:lstStyle/>
          <a:p>
            <a:pPr lvl="0" algn="ctr">
              <a:defRPr/>
            </a:pPr>
            <a:r>
              <a:rPr lang="en-US" sz="2800" b="1" dirty="0" smtClean="0">
                <a:solidFill>
                  <a:srgbClr val="000090"/>
                </a:solidFill>
                <a:latin typeface="Verdana"/>
                <a:cs typeface="Verdana"/>
              </a:rPr>
              <a:t>Eye Protect</a:t>
            </a:r>
            <a:r>
              <a:rPr lang="en-US" sz="2800" baseline="30000" dirty="0" smtClean="0">
                <a:solidFill>
                  <a:srgbClr val="000090"/>
                </a:solidFill>
                <a:latin typeface="Verdana"/>
                <a:cs typeface="Verdana"/>
              </a:rPr>
              <a:t>™</a:t>
            </a:r>
            <a:r>
              <a:rPr lang="en-US" sz="2800" b="1" dirty="0" smtClean="0">
                <a:solidFill>
                  <a:srgbClr val="000090"/>
                </a:solidFill>
                <a:latin typeface="Verdana"/>
                <a:cs typeface="Verdana"/>
              </a:rPr>
              <a:t> System</a:t>
            </a:r>
          </a:p>
          <a:p>
            <a:pPr lvl="0" algn="ctr">
              <a:defRPr/>
            </a:pPr>
            <a:r>
              <a:rPr lang="en-US" sz="2800" b="1" dirty="0" smtClean="0">
                <a:solidFill>
                  <a:srgbClr val="000090"/>
                </a:solidFill>
                <a:latin typeface="Verdana"/>
                <a:cs typeface="Verdana"/>
              </a:rPr>
              <a:t>Inside Protection</a:t>
            </a:r>
          </a:p>
          <a:p>
            <a:pPr lvl="0" algn="ctr">
              <a:defRPr/>
            </a:pPr>
            <a:endParaRPr lang="en-US" sz="3600" baseline="30000" dirty="0" smtClean="0">
              <a:solidFill>
                <a:srgbClr val="000090"/>
              </a:solidFill>
              <a:latin typeface="Verdana"/>
              <a:cs typeface="Verdana"/>
            </a:endParaRPr>
          </a:p>
        </p:txBody>
      </p:sp>
      <p:sp>
        <p:nvSpPr>
          <p:cNvPr id="55" name="Espace réservé du texte 2"/>
          <p:cNvSpPr txBox="1">
            <a:spLocks/>
          </p:cNvSpPr>
          <p:nvPr/>
        </p:nvSpPr>
        <p:spPr>
          <a:xfrm>
            <a:off x="304800" y="1876098"/>
            <a:ext cx="8839200" cy="4953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5000" b="0" i="0" u="none" strike="noStrike" kern="1200" cap="none" spc="0" normalizeH="0" baseline="0" noProof="0" dirty="0" smtClean="0">
              <a:ln>
                <a:noFill/>
              </a:ln>
              <a:effectLst/>
              <a:uLnTx/>
              <a:uFillTx/>
              <a:latin typeface="+mj-lt"/>
              <a:ea typeface="+mn-ea"/>
              <a:cs typeface="+mn-cs"/>
            </a:endParaRPr>
          </a:p>
        </p:txBody>
      </p:sp>
      <p:sp>
        <p:nvSpPr>
          <p:cNvPr id="56" name="object 8"/>
          <p:cNvSpPr/>
          <p:nvPr/>
        </p:nvSpPr>
        <p:spPr>
          <a:xfrm>
            <a:off x="992372" y="2099021"/>
            <a:ext cx="7722078" cy="918633"/>
          </a:xfrm>
          <a:custGeom>
            <a:avLst/>
            <a:gdLst/>
            <a:ahLst/>
            <a:cxnLst/>
            <a:rect l="l" t="t" r="r" b="b"/>
            <a:pathLst>
              <a:path w="1925955" h="1102360">
                <a:moveTo>
                  <a:pt x="0" y="1102105"/>
                </a:moveTo>
                <a:lnTo>
                  <a:pt x="1925777" y="1102105"/>
                </a:lnTo>
                <a:lnTo>
                  <a:pt x="1925777" y="0"/>
                </a:lnTo>
                <a:lnTo>
                  <a:pt x="0" y="0"/>
                </a:lnTo>
                <a:lnTo>
                  <a:pt x="0" y="1102105"/>
                </a:lnTo>
                <a:close/>
              </a:path>
            </a:pathLst>
          </a:custGeom>
          <a:solidFill>
            <a:schemeClr val="accent5">
              <a:lumMod val="60000"/>
              <a:lumOff val="40000"/>
            </a:schemeClr>
          </a:solidFill>
        </p:spPr>
        <p:txBody>
          <a:bodyPr wrap="square" lIns="0" tIns="0" rIns="0" bIns="0" rtlCol="0"/>
          <a:lstStyle/>
          <a:p>
            <a:endParaRPr dirty="0">
              <a:latin typeface="Arial"/>
              <a:cs typeface="Arial"/>
            </a:endParaRPr>
          </a:p>
        </p:txBody>
      </p:sp>
      <p:sp>
        <p:nvSpPr>
          <p:cNvPr id="57" name="object 24"/>
          <p:cNvSpPr txBox="1"/>
          <p:nvPr/>
        </p:nvSpPr>
        <p:spPr>
          <a:xfrm>
            <a:off x="5030972" y="2144451"/>
            <a:ext cx="2362200" cy="886397"/>
          </a:xfrm>
          <a:prstGeom prst="rect">
            <a:avLst/>
          </a:prstGeom>
        </p:spPr>
        <p:txBody>
          <a:bodyPr vert="horz" wrap="square" lIns="0" tIns="0" rIns="0" bIns="0" rtlCol="0">
            <a:spAutoFit/>
          </a:bodyPr>
          <a:lstStyle/>
          <a:p>
            <a:pPr marL="10583" marR="4233">
              <a:lnSpc>
                <a:spcPct val="90000"/>
              </a:lnSpc>
            </a:pPr>
            <a:r>
              <a:rPr lang="en-US" sz="1600" dirty="0" smtClean="0">
                <a:latin typeface="Calibri Light" pitchFamily="34" charset="0"/>
                <a:cs typeface="Arial"/>
              </a:rPr>
              <a:t>Blocks at least </a:t>
            </a:r>
          </a:p>
          <a:p>
            <a:pPr marL="10583" marR="4233">
              <a:lnSpc>
                <a:spcPct val="90000"/>
              </a:lnSpc>
            </a:pPr>
            <a:r>
              <a:rPr lang="en-US" sz="1600" spc="-4" dirty="0" smtClean="0">
                <a:latin typeface="Calibri Light" pitchFamily="34" charset="0"/>
                <a:cs typeface="Arial"/>
              </a:rPr>
              <a:t>HARMFUL </a:t>
            </a:r>
          </a:p>
          <a:p>
            <a:pPr marL="10583" marR="4233">
              <a:lnSpc>
                <a:spcPct val="90000"/>
              </a:lnSpc>
            </a:pPr>
            <a:r>
              <a:rPr lang="en-US" sz="1600" spc="-4" dirty="0" smtClean="0">
                <a:latin typeface="Calibri Light" pitchFamily="34" charset="0"/>
                <a:cs typeface="Arial"/>
              </a:rPr>
              <a:t>Blue Light</a:t>
            </a:r>
            <a:r>
              <a:rPr sz="1600" spc="-4" dirty="0" smtClean="0">
                <a:latin typeface="Calibri Light" pitchFamily="34" charset="0"/>
                <a:cs typeface="Arial"/>
              </a:rPr>
              <a:t> </a:t>
            </a:r>
            <a:r>
              <a:rPr lang="en-US" sz="1600" spc="-4" dirty="0" smtClean="0">
                <a:latin typeface="Calibri Light" pitchFamily="34" charset="0"/>
                <a:cs typeface="Arial"/>
              </a:rPr>
              <a:t/>
            </a:r>
            <a:br>
              <a:rPr lang="en-US" sz="1600" spc="-4" dirty="0" smtClean="0">
                <a:latin typeface="Calibri Light" pitchFamily="34" charset="0"/>
                <a:cs typeface="Arial"/>
              </a:rPr>
            </a:br>
            <a:endParaRPr sz="1600" dirty="0">
              <a:latin typeface="Calibri Light" pitchFamily="34" charset="0"/>
              <a:cs typeface="Arial"/>
            </a:endParaRPr>
          </a:p>
        </p:txBody>
      </p:sp>
      <p:pic>
        <p:nvPicPr>
          <p:cNvPr id="58" name="Picture 57" descr="E-SPF25_4c.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339" y="2042948"/>
            <a:ext cx="762000" cy="986116"/>
          </a:xfrm>
          <a:prstGeom prst="rect">
            <a:avLst/>
          </a:prstGeom>
        </p:spPr>
      </p:pic>
      <p:pic>
        <p:nvPicPr>
          <p:cNvPr id="59" name="Picture 58" descr="Smart-Blue-Filter-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76200"/>
            <a:ext cx="795435" cy="596576"/>
          </a:xfrm>
          <a:prstGeom prst="rect">
            <a:avLst/>
          </a:prstGeom>
        </p:spPr>
      </p:pic>
      <p:sp>
        <p:nvSpPr>
          <p:cNvPr id="61" name="Rectangle 60"/>
          <p:cNvSpPr/>
          <p:nvPr/>
        </p:nvSpPr>
        <p:spPr>
          <a:xfrm>
            <a:off x="-228600" y="3591061"/>
            <a:ext cx="9144003" cy="1684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descr="Eye_Protect_System_TM_RVB.png"/>
          <p:cNvPicPr>
            <a:picLocks noChangeAspect="1"/>
          </p:cNvPicPr>
          <p:nvPr/>
        </p:nvPicPr>
        <p:blipFill rotWithShape="1">
          <a:blip r:embed="rId6" cstate="print"/>
          <a:srcRect t="22790" b="22559"/>
          <a:stretch/>
        </p:blipFill>
        <p:spPr>
          <a:xfrm>
            <a:off x="45134" y="54039"/>
            <a:ext cx="1605773" cy="621151"/>
          </a:xfrm>
          <a:prstGeom prst="rect">
            <a:avLst/>
          </a:prstGeom>
        </p:spPr>
      </p:pic>
      <p:cxnSp>
        <p:nvCxnSpPr>
          <p:cNvPr id="64" name="Straight Connector 63"/>
          <p:cNvCxnSpPr/>
          <p:nvPr/>
        </p:nvCxnSpPr>
        <p:spPr>
          <a:xfrm>
            <a:off x="1676400" y="38100"/>
            <a:ext cx="0" cy="5831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48071" y="2096113"/>
            <a:ext cx="2209800" cy="861774"/>
          </a:xfrm>
          <a:prstGeom prst="rect">
            <a:avLst/>
          </a:prstGeom>
          <a:noFill/>
        </p:spPr>
        <p:txBody>
          <a:bodyPr wrap="square" rtlCol="0">
            <a:spAutoFit/>
          </a:bodyPr>
          <a:lstStyle/>
          <a:p>
            <a:r>
              <a:rPr lang="en-US" sz="1400" dirty="0" smtClean="0">
                <a:latin typeface="Calibri Light" pitchFamily="34" charset="0"/>
              </a:rPr>
              <a:t>Varilux® Digital* </a:t>
            </a:r>
          </a:p>
          <a:p>
            <a:endParaRPr lang="en-US" sz="400" dirty="0" smtClean="0">
              <a:latin typeface="Calibri Light" pitchFamily="34" charset="0"/>
            </a:endParaRPr>
          </a:p>
          <a:p>
            <a:r>
              <a:rPr lang="en-US" sz="1400" dirty="0" smtClean="0">
                <a:latin typeface="Calibri Light" pitchFamily="34" charset="0"/>
              </a:rPr>
              <a:t>Eyezen™+ </a:t>
            </a:r>
          </a:p>
          <a:p>
            <a:endParaRPr lang="en-US" sz="400" dirty="0" smtClean="0">
              <a:latin typeface="Calibri Light" pitchFamily="34" charset="0"/>
            </a:endParaRPr>
          </a:p>
          <a:p>
            <a:r>
              <a:rPr lang="en-US" sz="1400" dirty="0" smtClean="0">
                <a:latin typeface="Calibri Light" pitchFamily="34" charset="0"/>
              </a:rPr>
              <a:t>Transitions® Signature™ VII </a:t>
            </a:r>
            <a:endParaRPr lang="en-US" sz="1400" dirty="0">
              <a:latin typeface="Calibri Light" pitchFamily="34" charset="0"/>
            </a:endParaRPr>
          </a:p>
        </p:txBody>
      </p:sp>
      <p:sp>
        <p:nvSpPr>
          <p:cNvPr id="70" name="TextBox 69"/>
          <p:cNvSpPr txBox="1"/>
          <p:nvPr/>
        </p:nvSpPr>
        <p:spPr>
          <a:xfrm>
            <a:off x="962242" y="1838611"/>
            <a:ext cx="2057400" cy="276999"/>
          </a:xfrm>
          <a:prstGeom prst="rect">
            <a:avLst/>
          </a:prstGeom>
          <a:noFill/>
        </p:spPr>
        <p:txBody>
          <a:bodyPr wrap="square" rtlCol="0">
            <a:spAutoFit/>
          </a:bodyPr>
          <a:lstStyle/>
          <a:p>
            <a:r>
              <a:rPr lang="en-US" sz="1200" b="1" dirty="0" smtClean="0"/>
              <a:t>Smart Blue Filter Products</a:t>
            </a:r>
            <a:endParaRPr lang="en-US" sz="1200" b="1" dirty="0"/>
          </a:p>
        </p:txBody>
      </p:sp>
      <p:sp>
        <p:nvSpPr>
          <p:cNvPr id="71" name="TextBox 70"/>
          <p:cNvSpPr txBox="1"/>
          <p:nvPr/>
        </p:nvSpPr>
        <p:spPr>
          <a:xfrm>
            <a:off x="3049772" y="1835614"/>
            <a:ext cx="2057400" cy="276999"/>
          </a:xfrm>
          <a:prstGeom prst="rect">
            <a:avLst/>
          </a:prstGeom>
          <a:noFill/>
        </p:spPr>
        <p:txBody>
          <a:bodyPr wrap="square" rtlCol="0">
            <a:spAutoFit/>
          </a:bodyPr>
          <a:lstStyle/>
          <a:p>
            <a:r>
              <a:rPr lang="en-US" sz="1200" b="1" dirty="0" smtClean="0"/>
              <a:t>No-Glare Lens Treatment</a:t>
            </a:r>
            <a:endParaRPr lang="en-US" sz="1200" b="1" dirty="0"/>
          </a:p>
        </p:txBody>
      </p:sp>
      <p:sp>
        <p:nvSpPr>
          <p:cNvPr id="72" name="TextBox 71"/>
          <p:cNvSpPr txBox="1"/>
          <p:nvPr/>
        </p:nvSpPr>
        <p:spPr>
          <a:xfrm>
            <a:off x="3049772" y="2039679"/>
            <a:ext cx="2057400" cy="984885"/>
          </a:xfrm>
          <a:prstGeom prst="rect">
            <a:avLst/>
          </a:prstGeom>
          <a:noFill/>
        </p:spPr>
        <p:txBody>
          <a:bodyPr wrap="square" rtlCol="0">
            <a:spAutoFit/>
          </a:bodyPr>
          <a:lstStyle/>
          <a:p>
            <a:r>
              <a:rPr lang="en-US" sz="1400" dirty="0" smtClean="0">
                <a:latin typeface="Calibri Light" pitchFamily="34" charset="0"/>
              </a:rPr>
              <a:t>Crizal Easy UV</a:t>
            </a:r>
          </a:p>
          <a:p>
            <a:r>
              <a:rPr lang="en-US" sz="1400" dirty="0" smtClean="0">
                <a:latin typeface="Calibri Light" pitchFamily="34" charset="0"/>
              </a:rPr>
              <a:t>Crizal Alize UV</a:t>
            </a:r>
          </a:p>
          <a:p>
            <a:r>
              <a:rPr lang="en-US" sz="1400" dirty="0" smtClean="0">
                <a:latin typeface="Calibri Light" pitchFamily="34" charset="0"/>
              </a:rPr>
              <a:t>Crizal Avance UV</a:t>
            </a:r>
          </a:p>
          <a:p>
            <a:r>
              <a:rPr lang="en-US" sz="1400" dirty="0" smtClean="0">
                <a:latin typeface="Calibri Light" pitchFamily="34" charset="0"/>
              </a:rPr>
              <a:t>Crizal Sapphire UV</a:t>
            </a:r>
          </a:p>
        </p:txBody>
      </p:sp>
      <p:sp>
        <p:nvSpPr>
          <p:cNvPr id="73" name="TextBox 72"/>
          <p:cNvSpPr txBox="1"/>
          <p:nvPr/>
        </p:nvSpPr>
        <p:spPr>
          <a:xfrm>
            <a:off x="4954772" y="1835614"/>
            <a:ext cx="2514600" cy="276999"/>
          </a:xfrm>
          <a:prstGeom prst="rect">
            <a:avLst/>
          </a:prstGeom>
          <a:noFill/>
        </p:spPr>
        <p:txBody>
          <a:bodyPr wrap="square" rtlCol="0">
            <a:spAutoFit/>
          </a:bodyPr>
          <a:lstStyle/>
          <a:p>
            <a:r>
              <a:rPr lang="en-US" sz="1200" b="1" dirty="0" smtClean="0"/>
              <a:t>Harmful Blue Light Protection</a:t>
            </a:r>
            <a:endParaRPr lang="en-US" sz="1200" b="1" dirty="0"/>
          </a:p>
        </p:txBody>
      </p:sp>
      <p:sp>
        <p:nvSpPr>
          <p:cNvPr id="74" name="TextBox 73"/>
          <p:cNvSpPr txBox="1"/>
          <p:nvPr/>
        </p:nvSpPr>
        <p:spPr>
          <a:xfrm>
            <a:off x="7543803" y="1846247"/>
            <a:ext cx="1371600" cy="276999"/>
          </a:xfrm>
          <a:prstGeom prst="rect">
            <a:avLst/>
          </a:prstGeom>
          <a:noFill/>
        </p:spPr>
        <p:txBody>
          <a:bodyPr wrap="square" rtlCol="0">
            <a:spAutoFit/>
          </a:bodyPr>
          <a:lstStyle/>
          <a:p>
            <a:r>
              <a:rPr lang="en-US" sz="1200" b="1" dirty="0" smtClean="0"/>
              <a:t>UV Protection </a:t>
            </a:r>
            <a:endParaRPr lang="en-US" sz="1200" b="1" dirty="0"/>
          </a:p>
        </p:txBody>
      </p:sp>
      <p:cxnSp>
        <p:nvCxnSpPr>
          <p:cNvPr id="75" name="Straight Connector 74"/>
          <p:cNvCxnSpPr/>
          <p:nvPr/>
        </p:nvCxnSpPr>
        <p:spPr>
          <a:xfrm>
            <a:off x="981739" y="2379647"/>
            <a:ext cx="206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6" name="Picture 75" descr="E-SPF25_4c.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972" y="3146131"/>
            <a:ext cx="762000" cy="986116"/>
          </a:xfrm>
          <a:prstGeom prst="rect">
            <a:avLst/>
          </a:prstGeom>
        </p:spPr>
      </p:pic>
      <p:pic>
        <p:nvPicPr>
          <p:cNvPr id="77" name="Picture 76" descr="E-SPF25_4c.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972" y="4154333"/>
            <a:ext cx="762000" cy="986116"/>
          </a:xfrm>
          <a:prstGeom prst="rect">
            <a:avLst/>
          </a:prstGeom>
        </p:spPr>
      </p:pic>
      <p:sp>
        <p:nvSpPr>
          <p:cNvPr id="78" name="TextBox 77"/>
          <p:cNvSpPr txBox="1"/>
          <p:nvPr/>
        </p:nvSpPr>
        <p:spPr>
          <a:xfrm>
            <a:off x="6477003" y="2034084"/>
            <a:ext cx="1524000" cy="707886"/>
          </a:xfrm>
          <a:prstGeom prst="rect">
            <a:avLst/>
          </a:prstGeom>
          <a:noFill/>
        </p:spPr>
        <p:txBody>
          <a:bodyPr wrap="square" rtlCol="0">
            <a:spAutoFit/>
          </a:bodyPr>
          <a:lstStyle/>
          <a:p>
            <a:r>
              <a:rPr lang="en-US" sz="4000" b="1" dirty="0" smtClean="0">
                <a:solidFill>
                  <a:schemeClr val="tx1">
                    <a:lumMod val="50000"/>
                    <a:lumOff val="50000"/>
                  </a:schemeClr>
                </a:solidFill>
                <a:effectLst>
                  <a:outerShdw blurRad="38100" dist="38100" dir="2700000" algn="tl">
                    <a:srgbClr val="000000">
                      <a:alpha val="43137"/>
                    </a:srgbClr>
                  </a:outerShdw>
                </a:effectLst>
                <a:latin typeface="Calibri Light" pitchFamily="34" charset="0"/>
              </a:rPr>
              <a:t>20</a:t>
            </a:r>
            <a:r>
              <a:rPr lang="en-US" sz="3200" dirty="0" smtClean="0">
                <a:solidFill>
                  <a:schemeClr val="tx1">
                    <a:lumMod val="50000"/>
                    <a:lumOff val="50000"/>
                  </a:schemeClr>
                </a:solidFill>
                <a:effectLst>
                  <a:outerShdw blurRad="38100" dist="38100" dir="2700000" algn="tl">
                    <a:srgbClr val="000000">
                      <a:alpha val="43137"/>
                    </a:srgbClr>
                  </a:outerShdw>
                </a:effectLst>
                <a:latin typeface="Calibri Light" pitchFamily="34" charset="0"/>
              </a:rPr>
              <a:t>%</a:t>
            </a:r>
            <a:endParaRPr lang="en-US" sz="3200" dirty="0">
              <a:solidFill>
                <a:schemeClr val="tx1">
                  <a:lumMod val="50000"/>
                  <a:lumOff val="50000"/>
                </a:schemeClr>
              </a:solidFill>
              <a:effectLst>
                <a:outerShdw blurRad="38100" dist="38100" dir="2700000" algn="tl">
                  <a:srgbClr val="000000">
                    <a:alpha val="43137"/>
                  </a:srgbClr>
                </a:outerShdw>
              </a:effectLst>
              <a:latin typeface="Calibri Light" pitchFamily="34" charset="0"/>
            </a:endParaRPr>
          </a:p>
        </p:txBody>
      </p:sp>
      <p:sp>
        <p:nvSpPr>
          <p:cNvPr id="79" name="TextBox 78"/>
          <p:cNvSpPr txBox="1"/>
          <p:nvPr/>
        </p:nvSpPr>
        <p:spPr>
          <a:xfrm>
            <a:off x="948071" y="3206632"/>
            <a:ext cx="2209800" cy="984885"/>
          </a:xfrm>
          <a:prstGeom prst="rect">
            <a:avLst/>
          </a:prstGeom>
          <a:noFill/>
        </p:spPr>
        <p:txBody>
          <a:bodyPr wrap="square" rtlCol="0">
            <a:spAutoFit/>
          </a:bodyPr>
          <a:lstStyle/>
          <a:p>
            <a:r>
              <a:rPr lang="en-US" sz="1400" dirty="0" smtClean="0">
                <a:latin typeface="Calibri Light" pitchFamily="34" charset="0"/>
              </a:rPr>
              <a:t>Varilux® Digital*</a:t>
            </a:r>
          </a:p>
          <a:p>
            <a:r>
              <a:rPr lang="en-US" sz="600" dirty="0" smtClean="0">
                <a:latin typeface="Calibri Light" pitchFamily="34" charset="0"/>
              </a:rPr>
              <a:t> </a:t>
            </a:r>
            <a:endParaRPr lang="en-US" sz="400" dirty="0" smtClean="0">
              <a:latin typeface="Calibri Light" pitchFamily="34" charset="0"/>
            </a:endParaRPr>
          </a:p>
          <a:p>
            <a:r>
              <a:rPr lang="en-US" sz="1400" dirty="0" smtClean="0">
                <a:latin typeface="Calibri Light" pitchFamily="34" charset="0"/>
              </a:rPr>
              <a:t>Eyezen™+ </a:t>
            </a:r>
          </a:p>
          <a:p>
            <a:endParaRPr lang="en-US" sz="400" dirty="0" smtClean="0">
              <a:latin typeface="Calibri Light" pitchFamily="34" charset="0"/>
            </a:endParaRPr>
          </a:p>
          <a:p>
            <a:r>
              <a:rPr lang="en-US" sz="1400" dirty="0" smtClean="0">
                <a:latin typeface="Calibri Light" pitchFamily="34" charset="0"/>
              </a:rPr>
              <a:t>Transitions Signature VII</a:t>
            </a:r>
          </a:p>
          <a:p>
            <a:endParaRPr lang="en-US" sz="400" dirty="0" smtClean="0">
              <a:latin typeface="Calibri Light" pitchFamily="34" charset="0"/>
            </a:endParaRPr>
          </a:p>
        </p:txBody>
      </p:sp>
      <p:sp>
        <p:nvSpPr>
          <p:cNvPr id="80" name="TextBox 79"/>
          <p:cNvSpPr txBox="1"/>
          <p:nvPr/>
        </p:nvSpPr>
        <p:spPr>
          <a:xfrm>
            <a:off x="3049772" y="3387026"/>
            <a:ext cx="2057400" cy="369332"/>
          </a:xfrm>
          <a:prstGeom prst="rect">
            <a:avLst/>
          </a:prstGeom>
          <a:noFill/>
        </p:spPr>
        <p:txBody>
          <a:bodyPr wrap="square" rtlCol="0">
            <a:spAutoFit/>
          </a:bodyPr>
          <a:lstStyle/>
          <a:p>
            <a:r>
              <a:rPr lang="en-US" sz="1400" dirty="0" smtClean="0">
                <a:latin typeface="Calibri Light" pitchFamily="34" charset="0"/>
              </a:rPr>
              <a:t>Crizal Prevencia</a:t>
            </a:r>
          </a:p>
          <a:p>
            <a:endParaRPr lang="en-US" sz="400" dirty="0" smtClean="0">
              <a:latin typeface="Calibri Light" pitchFamily="34" charset="0"/>
            </a:endParaRPr>
          </a:p>
        </p:txBody>
      </p:sp>
      <p:sp>
        <p:nvSpPr>
          <p:cNvPr id="81" name="object 24"/>
          <p:cNvSpPr txBox="1"/>
          <p:nvPr/>
        </p:nvSpPr>
        <p:spPr>
          <a:xfrm>
            <a:off x="5030972" y="3236037"/>
            <a:ext cx="2362200" cy="886397"/>
          </a:xfrm>
          <a:prstGeom prst="rect">
            <a:avLst/>
          </a:prstGeom>
        </p:spPr>
        <p:txBody>
          <a:bodyPr vert="horz" wrap="square" lIns="0" tIns="0" rIns="0" bIns="0" rtlCol="0">
            <a:spAutoFit/>
          </a:bodyPr>
          <a:lstStyle/>
          <a:p>
            <a:pPr marL="10583" marR="4233">
              <a:lnSpc>
                <a:spcPct val="90000"/>
              </a:lnSpc>
            </a:pPr>
            <a:r>
              <a:rPr lang="en-US" sz="1600" dirty="0" smtClean="0">
                <a:latin typeface="Calibri Light" pitchFamily="34" charset="0"/>
                <a:cs typeface="Arial"/>
              </a:rPr>
              <a:t>Blocks at least </a:t>
            </a:r>
          </a:p>
          <a:p>
            <a:pPr marL="10583" marR="4233">
              <a:lnSpc>
                <a:spcPct val="90000"/>
              </a:lnSpc>
            </a:pPr>
            <a:r>
              <a:rPr lang="en-US" sz="1600" spc="-4" dirty="0" smtClean="0">
                <a:latin typeface="Calibri Light" pitchFamily="34" charset="0"/>
                <a:cs typeface="Arial"/>
              </a:rPr>
              <a:t>HARMFUL </a:t>
            </a:r>
          </a:p>
          <a:p>
            <a:pPr marL="10583" marR="4233">
              <a:lnSpc>
                <a:spcPct val="90000"/>
              </a:lnSpc>
            </a:pPr>
            <a:r>
              <a:rPr lang="en-US" sz="1600" spc="-4" dirty="0" smtClean="0">
                <a:latin typeface="Calibri Light" pitchFamily="34" charset="0"/>
                <a:cs typeface="Arial"/>
              </a:rPr>
              <a:t>Blue Light</a:t>
            </a:r>
            <a:r>
              <a:rPr sz="1600" spc="-4" dirty="0" smtClean="0">
                <a:latin typeface="Calibri Light" pitchFamily="34" charset="0"/>
                <a:cs typeface="Arial"/>
              </a:rPr>
              <a:t> </a:t>
            </a:r>
            <a:r>
              <a:rPr lang="en-US" sz="1600" spc="-4" dirty="0" smtClean="0">
                <a:latin typeface="Calibri Light" pitchFamily="34" charset="0"/>
                <a:cs typeface="Arial"/>
              </a:rPr>
              <a:t/>
            </a:r>
            <a:br>
              <a:rPr lang="en-US" sz="1600" spc="-4" dirty="0" smtClean="0">
                <a:latin typeface="Calibri Light" pitchFamily="34" charset="0"/>
                <a:cs typeface="Arial"/>
              </a:rPr>
            </a:br>
            <a:endParaRPr sz="1600" dirty="0">
              <a:latin typeface="Calibri Light" pitchFamily="34" charset="0"/>
              <a:cs typeface="Arial"/>
            </a:endParaRPr>
          </a:p>
        </p:txBody>
      </p:sp>
      <p:sp>
        <p:nvSpPr>
          <p:cNvPr id="82" name="TextBox 81"/>
          <p:cNvSpPr txBox="1"/>
          <p:nvPr/>
        </p:nvSpPr>
        <p:spPr>
          <a:xfrm>
            <a:off x="6478772" y="3141647"/>
            <a:ext cx="1524000" cy="707886"/>
          </a:xfrm>
          <a:prstGeom prst="rect">
            <a:avLst/>
          </a:prstGeom>
          <a:noFill/>
        </p:spPr>
        <p:txBody>
          <a:bodyPr wrap="square" rtlCol="0">
            <a:spAutoFit/>
          </a:bodyPr>
          <a:lstStyle/>
          <a:p>
            <a:r>
              <a:rPr lang="en-US" sz="4000" b="1" dirty="0" smtClean="0">
                <a:solidFill>
                  <a:schemeClr val="bg1">
                    <a:lumMod val="50000"/>
                  </a:schemeClr>
                </a:solidFill>
                <a:effectLst>
                  <a:outerShdw blurRad="38100" dist="38100" dir="2700000" algn="tl">
                    <a:srgbClr val="000000">
                      <a:alpha val="43137"/>
                    </a:srgbClr>
                  </a:outerShdw>
                </a:effectLst>
                <a:latin typeface="Calibri Light" pitchFamily="34" charset="0"/>
              </a:rPr>
              <a:t>30</a:t>
            </a:r>
            <a:r>
              <a:rPr lang="en-US" sz="3200" dirty="0" smtClean="0">
                <a:solidFill>
                  <a:schemeClr val="bg1">
                    <a:lumMod val="50000"/>
                  </a:schemeClr>
                </a:solidFill>
                <a:effectLst>
                  <a:outerShdw blurRad="38100" dist="38100" dir="2700000" algn="tl">
                    <a:srgbClr val="000000">
                      <a:alpha val="43137"/>
                    </a:srgbClr>
                  </a:outerShdw>
                </a:effectLst>
                <a:latin typeface="Calibri Light" pitchFamily="34" charset="0"/>
              </a:rPr>
              <a:t>%</a:t>
            </a:r>
            <a:endParaRPr lang="en-US" sz="3200" dirty="0">
              <a:solidFill>
                <a:schemeClr val="bg1">
                  <a:lumMod val="50000"/>
                </a:schemeClr>
              </a:solidFill>
              <a:effectLst>
                <a:outerShdw blurRad="38100" dist="38100" dir="2700000" algn="tl">
                  <a:srgbClr val="000000">
                    <a:alpha val="43137"/>
                  </a:srgbClr>
                </a:outerShdw>
              </a:effectLst>
              <a:latin typeface="Calibri Light" pitchFamily="34" charset="0"/>
            </a:endParaRPr>
          </a:p>
        </p:txBody>
      </p:sp>
      <p:sp>
        <p:nvSpPr>
          <p:cNvPr id="83" name="TextBox 82"/>
          <p:cNvSpPr txBox="1"/>
          <p:nvPr/>
        </p:nvSpPr>
        <p:spPr>
          <a:xfrm>
            <a:off x="949840" y="4379893"/>
            <a:ext cx="2209800" cy="954107"/>
          </a:xfrm>
          <a:prstGeom prst="rect">
            <a:avLst/>
          </a:prstGeom>
          <a:noFill/>
        </p:spPr>
        <p:txBody>
          <a:bodyPr wrap="square" rtlCol="0">
            <a:spAutoFit/>
          </a:bodyPr>
          <a:lstStyle/>
          <a:p>
            <a:r>
              <a:rPr lang="en-US" sz="1400" dirty="0" smtClean="0">
                <a:solidFill>
                  <a:schemeClr val="bg1"/>
                </a:solidFill>
                <a:latin typeface="Calibri Light" pitchFamily="34" charset="0"/>
              </a:rPr>
              <a:t>Transitions® XTRActive®</a:t>
            </a:r>
          </a:p>
          <a:p>
            <a:endParaRPr lang="en-US" sz="1400" dirty="0" smtClean="0">
              <a:solidFill>
                <a:schemeClr val="bg1"/>
              </a:solidFill>
              <a:latin typeface="Calibri Light" pitchFamily="34" charset="0"/>
            </a:endParaRPr>
          </a:p>
          <a:p>
            <a:r>
              <a:rPr lang="en-US" sz="1400" dirty="0" smtClean="0">
                <a:solidFill>
                  <a:schemeClr val="bg1"/>
                </a:solidFill>
                <a:latin typeface="Calibri Light" pitchFamily="34" charset="0"/>
              </a:rPr>
              <a:t>Transitions Vantage</a:t>
            </a:r>
          </a:p>
          <a:p>
            <a:r>
              <a:rPr lang="en-US" sz="600" dirty="0" smtClean="0">
                <a:solidFill>
                  <a:schemeClr val="bg1"/>
                </a:solidFill>
                <a:latin typeface="Calibri Light" pitchFamily="34" charset="0"/>
              </a:rPr>
              <a:t> </a:t>
            </a:r>
          </a:p>
          <a:p>
            <a:endParaRPr lang="en-US" sz="400" dirty="0" smtClean="0">
              <a:solidFill>
                <a:schemeClr val="bg1"/>
              </a:solidFill>
              <a:latin typeface="Calibri Light" pitchFamily="34" charset="0"/>
            </a:endParaRPr>
          </a:p>
          <a:p>
            <a:endParaRPr lang="en-US" sz="400" dirty="0" smtClean="0">
              <a:solidFill>
                <a:schemeClr val="bg1"/>
              </a:solidFill>
              <a:latin typeface="Calibri Light" pitchFamily="34" charset="0"/>
            </a:endParaRPr>
          </a:p>
        </p:txBody>
      </p:sp>
      <p:sp>
        <p:nvSpPr>
          <p:cNvPr id="84" name="TextBox 83"/>
          <p:cNvSpPr txBox="1"/>
          <p:nvPr/>
        </p:nvSpPr>
        <p:spPr>
          <a:xfrm>
            <a:off x="3049772" y="4368225"/>
            <a:ext cx="2057400" cy="369332"/>
          </a:xfrm>
          <a:prstGeom prst="rect">
            <a:avLst/>
          </a:prstGeom>
          <a:noFill/>
        </p:spPr>
        <p:txBody>
          <a:bodyPr wrap="square" rtlCol="0">
            <a:spAutoFit/>
          </a:bodyPr>
          <a:lstStyle/>
          <a:p>
            <a:r>
              <a:rPr lang="en-US" sz="1400" dirty="0" smtClean="0">
                <a:solidFill>
                  <a:schemeClr val="bg1"/>
                </a:solidFill>
                <a:latin typeface="Calibri Light" pitchFamily="34" charset="0"/>
              </a:rPr>
              <a:t>Crizal Prevencia</a:t>
            </a:r>
          </a:p>
          <a:p>
            <a:endParaRPr lang="en-US" sz="400" dirty="0" smtClean="0">
              <a:solidFill>
                <a:schemeClr val="bg1"/>
              </a:solidFill>
              <a:latin typeface="Calibri Light" pitchFamily="34" charset="0"/>
            </a:endParaRPr>
          </a:p>
        </p:txBody>
      </p:sp>
      <p:sp>
        <p:nvSpPr>
          <p:cNvPr id="85" name="object 24"/>
          <p:cNvSpPr txBox="1"/>
          <p:nvPr/>
        </p:nvSpPr>
        <p:spPr>
          <a:xfrm>
            <a:off x="5030972" y="4360847"/>
            <a:ext cx="2362200" cy="886397"/>
          </a:xfrm>
          <a:prstGeom prst="rect">
            <a:avLst/>
          </a:prstGeom>
        </p:spPr>
        <p:txBody>
          <a:bodyPr vert="horz" wrap="square" lIns="0" tIns="0" rIns="0" bIns="0" rtlCol="0">
            <a:spAutoFit/>
          </a:bodyPr>
          <a:lstStyle/>
          <a:p>
            <a:pPr marL="10583" marR="4233">
              <a:lnSpc>
                <a:spcPct val="90000"/>
              </a:lnSpc>
            </a:pPr>
            <a:r>
              <a:rPr lang="en-US" sz="1600" dirty="0" smtClean="0">
                <a:solidFill>
                  <a:schemeClr val="bg1"/>
                </a:solidFill>
                <a:latin typeface="Calibri Light" pitchFamily="34" charset="0"/>
                <a:cs typeface="Arial"/>
              </a:rPr>
              <a:t>Blocks at least </a:t>
            </a:r>
          </a:p>
          <a:p>
            <a:pPr marL="10583" marR="4233">
              <a:lnSpc>
                <a:spcPct val="90000"/>
              </a:lnSpc>
            </a:pPr>
            <a:r>
              <a:rPr lang="en-US" sz="1600" spc="-4" dirty="0" smtClean="0">
                <a:solidFill>
                  <a:schemeClr val="bg1"/>
                </a:solidFill>
                <a:latin typeface="Calibri Light" pitchFamily="34" charset="0"/>
                <a:cs typeface="Arial"/>
              </a:rPr>
              <a:t>HARMFUL </a:t>
            </a:r>
          </a:p>
          <a:p>
            <a:pPr marL="10583" marR="4233">
              <a:lnSpc>
                <a:spcPct val="90000"/>
              </a:lnSpc>
            </a:pPr>
            <a:r>
              <a:rPr lang="en-US" sz="1600" spc="-4" dirty="0" smtClean="0">
                <a:solidFill>
                  <a:schemeClr val="bg1"/>
                </a:solidFill>
                <a:latin typeface="Calibri Light" pitchFamily="34" charset="0"/>
                <a:cs typeface="Arial"/>
              </a:rPr>
              <a:t>Blue Light</a:t>
            </a:r>
            <a:r>
              <a:rPr sz="1600" spc="-4" dirty="0" smtClean="0">
                <a:solidFill>
                  <a:schemeClr val="bg1"/>
                </a:solidFill>
                <a:latin typeface="Calibri Light" pitchFamily="34" charset="0"/>
                <a:cs typeface="Arial"/>
              </a:rPr>
              <a:t> </a:t>
            </a:r>
            <a:r>
              <a:rPr lang="en-US" sz="1600" spc="-4" dirty="0" smtClean="0">
                <a:solidFill>
                  <a:schemeClr val="bg1"/>
                </a:solidFill>
                <a:latin typeface="Calibri Light" pitchFamily="34" charset="0"/>
                <a:cs typeface="Arial"/>
              </a:rPr>
              <a:t/>
            </a:r>
            <a:br>
              <a:rPr lang="en-US" sz="1600" spc="-4" dirty="0" smtClean="0">
                <a:solidFill>
                  <a:schemeClr val="bg1"/>
                </a:solidFill>
                <a:latin typeface="Calibri Light" pitchFamily="34" charset="0"/>
                <a:cs typeface="Arial"/>
              </a:rPr>
            </a:br>
            <a:endParaRPr sz="1600" dirty="0">
              <a:solidFill>
                <a:schemeClr val="bg1"/>
              </a:solidFill>
              <a:latin typeface="Calibri Light" pitchFamily="34" charset="0"/>
              <a:cs typeface="Arial"/>
            </a:endParaRPr>
          </a:p>
        </p:txBody>
      </p:sp>
      <p:sp>
        <p:nvSpPr>
          <p:cNvPr id="86" name="TextBox 85"/>
          <p:cNvSpPr txBox="1"/>
          <p:nvPr/>
        </p:nvSpPr>
        <p:spPr>
          <a:xfrm>
            <a:off x="6478772" y="4204157"/>
            <a:ext cx="1524000" cy="707886"/>
          </a:xfrm>
          <a:prstGeom prst="rect">
            <a:avLst/>
          </a:prstGeom>
          <a:noFill/>
        </p:spPr>
        <p:txBody>
          <a:bodyPr wrap="square" rtlCol="0">
            <a:spAutoFit/>
          </a:bodyPr>
          <a:lstStyle/>
          <a:p>
            <a:r>
              <a:rPr lang="en-US" sz="4000" b="1" dirty="0" smtClean="0">
                <a:solidFill>
                  <a:schemeClr val="bg1">
                    <a:lumMod val="65000"/>
                  </a:schemeClr>
                </a:solidFill>
                <a:effectLst>
                  <a:outerShdw blurRad="38100" dist="38100" dir="2700000" algn="tl">
                    <a:srgbClr val="000000">
                      <a:alpha val="43137"/>
                    </a:srgbClr>
                  </a:outerShdw>
                </a:effectLst>
                <a:latin typeface="Calibri Light" pitchFamily="34" charset="0"/>
              </a:rPr>
              <a:t>45</a:t>
            </a:r>
            <a:r>
              <a:rPr lang="en-US" sz="3200" dirty="0" smtClean="0">
                <a:solidFill>
                  <a:schemeClr val="bg1">
                    <a:lumMod val="65000"/>
                  </a:schemeClr>
                </a:solidFill>
                <a:effectLst>
                  <a:outerShdw blurRad="38100" dist="38100" dir="2700000" algn="tl">
                    <a:srgbClr val="000000">
                      <a:alpha val="43137"/>
                    </a:srgbClr>
                  </a:outerShdw>
                </a:effectLst>
                <a:latin typeface="Calibri Light" pitchFamily="34" charset="0"/>
              </a:rPr>
              <a:t>%</a:t>
            </a:r>
            <a:endParaRPr lang="en-US" sz="3200" dirty="0">
              <a:solidFill>
                <a:schemeClr val="bg1">
                  <a:lumMod val="65000"/>
                </a:schemeClr>
              </a:solidFill>
              <a:effectLst>
                <a:outerShdw blurRad="38100" dist="38100" dir="2700000" algn="tl">
                  <a:srgbClr val="000000">
                    <a:alpha val="43137"/>
                  </a:srgbClr>
                </a:outerShdw>
              </a:effectLst>
              <a:latin typeface="Calibri Light" pitchFamily="34" charset="0"/>
            </a:endParaRPr>
          </a:p>
        </p:txBody>
      </p:sp>
      <p:sp>
        <p:nvSpPr>
          <p:cNvPr id="87" name="object 55"/>
          <p:cNvSpPr txBox="1"/>
          <p:nvPr/>
        </p:nvSpPr>
        <p:spPr>
          <a:xfrm>
            <a:off x="0" y="6019800"/>
            <a:ext cx="9144000" cy="343620"/>
          </a:xfrm>
          <a:prstGeom prst="rect">
            <a:avLst/>
          </a:prstGeom>
        </p:spPr>
        <p:txBody>
          <a:bodyPr vert="horz" wrap="square" lIns="0" tIns="0" rIns="0" bIns="0" rtlCol="0">
            <a:spAutoFit/>
          </a:bodyPr>
          <a:lstStyle/>
          <a:p>
            <a:pPr marL="10583" marR="4233">
              <a:lnSpc>
                <a:spcPct val="107900"/>
              </a:lnSpc>
            </a:pPr>
            <a:r>
              <a:rPr lang="en-US" sz="700" dirty="0" smtClean="0"/>
              <a:t>* All </a:t>
            </a:r>
            <a:r>
              <a:rPr lang="en-US" sz="700" dirty="0" err="1" smtClean="0"/>
              <a:t>Varilux</a:t>
            </a:r>
            <a:r>
              <a:rPr lang="en-US" sz="700" dirty="0" smtClean="0"/>
              <a:t> Digital lenses except </a:t>
            </a:r>
            <a:r>
              <a:rPr lang="en-US" sz="700" dirty="0" err="1" smtClean="0"/>
              <a:t>Varilux</a:t>
            </a:r>
            <a:r>
              <a:rPr lang="en-US" sz="700" dirty="0" smtClean="0"/>
              <a:t> </a:t>
            </a:r>
            <a:r>
              <a:rPr lang="en-US" sz="700" dirty="0" err="1" smtClean="0"/>
              <a:t>Physio</a:t>
            </a:r>
            <a:r>
              <a:rPr lang="en-US" sz="700" dirty="0" smtClean="0"/>
              <a:t> Enhanced &amp; </a:t>
            </a:r>
            <a:r>
              <a:rPr lang="en-US" sz="700" dirty="0" err="1" smtClean="0"/>
              <a:t>Varilux</a:t>
            </a:r>
            <a:r>
              <a:rPr lang="en-US" sz="700" dirty="0" smtClean="0"/>
              <a:t> Comfort Enhanced</a:t>
            </a:r>
            <a:endParaRPr lang="en-US" sz="700" spc="12" dirty="0" smtClean="0">
              <a:cs typeface="Arial"/>
            </a:endParaRPr>
          </a:p>
          <a:p>
            <a:pPr marL="10583" marR="4233">
              <a:lnSpc>
                <a:spcPct val="107900"/>
              </a:lnSpc>
            </a:pPr>
            <a:r>
              <a:rPr sz="700" spc="12" dirty="0" smtClean="0">
                <a:cs typeface="Arial"/>
              </a:rPr>
              <a:t>*</a:t>
            </a:r>
            <a:r>
              <a:rPr lang="en-US" sz="700" spc="12" dirty="0" smtClean="0">
                <a:cs typeface="Arial"/>
              </a:rPr>
              <a:t>*</a:t>
            </a:r>
            <a:r>
              <a:rPr sz="700" spc="12" dirty="0" smtClean="0">
                <a:cs typeface="Arial"/>
              </a:rPr>
              <a:t>E-SPF</a:t>
            </a:r>
            <a:r>
              <a:rPr sz="700" spc="12" dirty="0">
                <a:cs typeface="Arial"/>
              </a:rPr>
              <a:t>® </a:t>
            </a:r>
            <a:r>
              <a:rPr sz="700" spc="8" dirty="0">
                <a:cs typeface="Arial"/>
              </a:rPr>
              <a:t>is </a:t>
            </a:r>
            <a:r>
              <a:rPr sz="700" spc="17" dirty="0">
                <a:cs typeface="Arial"/>
              </a:rPr>
              <a:t>a </a:t>
            </a:r>
            <a:r>
              <a:rPr sz="700" spc="8" dirty="0">
                <a:cs typeface="Arial"/>
              </a:rPr>
              <a:t>global </a:t>
            </a:r>
            <a:r>
              <a:rPr sz="700" spc="12" dirty="0">
                <a:cs typeface="Arial"/>
              </a:rPr>
              <a:t>index rating the </a:t>
            </a:r>
            <a:r>
              <a:rPr sz="700" spc="8" dirty="0">
                <a:cs typeface="Arial"/>
              </a:rPr>
              <a:t>overall </a:t>
            </a:r>
            <a:r>
              <a:rPr sz="700" spc="21" dirty="0">
                <a:cs typeface="Arial"/>
              </a:rPr>
              <a:t>UV </a:t>
            </a:r>
            <a:r>
              <a:rPr sz="700" spc="8" dirty="0">
                <a:cs typeface="Arial"/>
              </a:rPr>
              <a:t>protection of </a:t>
            </a:r>
            <a:r>
              <a:rPr sz="700" spc="17" dirty="0">
                <a:cs typeface="Arial"/>
              </a:rPr>
              <a:t>a </a:t>
            </a:r>
            <a:r>
              <a:rPr sz="700" spc="8" dirty="0">
                <a:cs typeface="Arial"/>
              </a:rPr>
              <a:t>lens. </a:t>
            </a:r>
            <a:r>
              <a:rPr sz="700" spc="17" dirty="0">
                <a:cs typeface="Arial"/>
              </a:rPr>
              <a:t>E-SPF was </a:t>
            </a:r>
            <a:r>
              <a:rPr sz="700" spc="12" dirty="0">
                <a:cs typeface="Arial"/>
              </a:rPr>
              <a:t>developed by Essilor International and </a:t>
            </a:r>
            <a:r>
              <a:rPr sz="700" spc="17" dirty="0">
                <a:cs typeface="Arial"/>
              </a:rPr>
              <a:t>endorsed </a:t>
            </a:r>
            <a:r>
              <a:rPr sz="700" spc="12" dirty="0">
                <a:cs typeface="Arial"/>
              </a:rPr>
              <a:t>by 3rd </a:t>
            </a:r>
            <a:r>
              <a:rPr sz="700" spc="8" dirty="0">
                <a:cs typeface="Arial"/>
              </a:rPr>
              <a:t>party experts. </a:t>
            </a:r>
            <a:r>
              <a:rPr sz="700" spc="21" dirty="0">
                <a:cs typeface="Arial"/>
              </a:rPr>
              <a:t>A </a:t>
            </a:r>
            <a:r>
              <a:rPr sz="700" spc="8" dirty="0">
                <a:cs typeface="Arial"/>
              </a:rPr>
              <a:t>lens </a:t>
            </a:r>
            <a:r>
              <a:rPr sz="700" spc="12" dirty="0">
                <a:cs typeface="Arial"/>
              </a:rPr>
              <a:t>rating </a:t>
            </a:r>
            <a:r>
              <a:rPr sz="700" spc="8" dirty="0">
                <a:cs typeface="Arial"/>
              </a:rPr>
              <a:t>of </a:t>
            </a:r>
            <a:r>
              <a:rPr sz="700" spc="17" dirty="0">
                <a:cs typeface="Arial"/>
              </a:rPr>
              <a:t>E-SPF </a:t>
            </a:r>
            <a:r>
              <a:rPr sz="700" spc="12" dirty="0">
                <a:cs typeface="Arial"/>
              </a:rPr>
              <a:t>25 </a:t>
            </a:r>
            <a:r>
              <a:rPr sz="700" spc="17" dirty="0">
                <a:cs typeface="Arial"/>
              </a:rPr>
              <a:t>means  </a:t>
            </a:r>
            <a:r>
              <a:rPr sz="700" spc="12" dirty="0">
                <a:cs typeface="Arial"/>
              </a:rPr>
              <a:t>that an eye </a:t>
            </a:r>
            <a:r>
              <a:rPr sz="700" spc="8" dirty="0">
                <a:cs typeface="Arial"/>
              </a:rPr>
              <a:t>protected </a:t>
            </a:r>
            <a:r>
              <a:rPr sz="700" spc="12" dirty="0">
                <a:cs typeface="Arial"/>
              </a:rPr>
              <a:t>by the </a:t>
            </a:r>
            <a:r>
              <a:rPr sz="700" spc="8" dirty="0">
                <a:cs typeface="Arial"/>
              </a:rPr>
              <a:t>lens will </a:t>
            </a:r>
            <a:r>
              <a:rPr sz="700" spc="12" dirty="0">
                <a:cs typeface="Arial"/>
              </a:rPr>
              <a:t>receive 25 times </a:t>
            </a:r>
            <a:r>
              <a:rPr sz="700" spc="8" dirty="0">
                <a:cs typeface="Arial"/>
              </a:rPr>
              <a:t>less </a:t>
            </a:r>
            <a:r>
              <a:rPr sz="700" spc="21" dirty="0">
                <a:cs typeface="Arial"/>
              </a:rPr>
              <a:t>UV </a:t>
            </a:r>
            <a:r>
              <a:rPr sz="700" spc="12" dirty="0">
                <a:cs typeface="Arial"/>
              </a:rPr>
              <a:t>exposure than </a:t>
            </a:r>
            <a:r>
              <a:rPr sz="700" spc="8" dirty="0">
                <a:cs typeface="Arial"/>
              </a:rPr>
              <a:t>without </a:t>
            </a:r>
            <a:r>
              <a:rPr sz="700" spc="12" dirty="0">
                <a:cs typeface="Arial"/>
              </a:rPr>
              <a:t>any </a:t>
            </a:r>
            <a:r>
              <a:rPr sz="700" spc="8" dirty="0">
                <a:cs typeface="Arial"/>
              </a:rPr>
              <a:t>lens. </a:t>
            </a:r>
            <a:r>
              <a:rPr sz="700" spc="17" dirty="0">
                <a:cs typeface="Arial"/>
              </a:rPr>
              <a:t>E-SPF </a:t>
            </a:r>
            <a:r>
              <a:rPr sz="700" spc="8" dirty="0">
                <a:cs typeface="Arial"/>
              </a:rPr>
              <a:t>of </a:t>
            </a:r>
            <a:r>
              <a:rPr sz="700" spc="12" dirty="0">
                <a:cs typeface="Arial"/>
              </a:rPr>
              <a:t>25 </a:t>
            </a:r>
            <a:r>
              <a:rPr sz="700" spc="17" dirty="0">
                <a:cs typeface="Arial"/>
              </a:rPr>
              <a:t>when </a:t>
            </a:r>
            <a:r>
              <a:rPr sz="700" spc="8" dirty="0">
                <a:cs typeface="Arial"/>
              </a:rPr>
              <a:t>Crizal is </a:t>
            </a:r>
            <a:r>
              <a:rPr sz="700" spc="17" dirty="0">
                <a:cs typeface="Arial"/>
              </a:rPr>
              <a:t>made </a:t>
            </a:r>
            <a:r>
              <a:rPr sz="700" spc="8" dirty="0">
                <a:cs typeface="Arial"/>
              </a:rPr>
              <a:t>with </a:t>
            </a:r>
            <a:r>
              <a:rPr sz="700" spc="12" dirty="0">
                <a:cs typeface="Arial"/>
              </a:rPr>
              <a:t>any </a:t>
            </a:r>
            <a:r>
              <a:rPr sz="700" spc="8" dirty="0">
                <a:cs typeface="Arial"/>
              </a:rPr>
              <a:t>lens </a:t>
            </a:r>
            <a:r>
              <a:rPr sz="700" spc="12" dirty="0">
                <a:cs typeface="Arial"/>
              </a:rPr>
              <a:t>material </a:t>
            </a:r>
            <a:r>
              <a:rPr sz="700" spc="8" dirty="0">
                <a:cs typeface="Arial"/>
              </a:rPr>
              <a:t>other </a:t>
            </a:r>
            <a:r>
              <a:rPr sz="700" spc="12" dirty="0">
                <a:cs typeface="Arial"/>
              </a:rPr>
              <a:t>than clear 1.5 </a:t>
            </a:r>
            <a:r>
              <a:rPr sz="700" spc="42" dirty="0">
                <a:cs typeface="Arial"/>
              </a:rPr>
              <a:t> </a:t>
            </a:r>
            <a:r>
              <a:rPr sz="700" spc="12" dirty="0">
                <a:cs typeface="Arial"/>
              </a:rPr>
              <a:t>plastic.</a:t>
            </a:r>
            <a:endParaRPr sz="700" dirty="0">
              <a:cs typeface="Arial"/>
            </a:endParaRPr>
          </a:p>
        </p:txBody>
      </p:sp>
      <p:cxnSp>
        <p:nvCxnSpPr>
          <p:cNvPr id="103" name="Straight Connector 102"/>
          <p:cNvCxnSpPr/>
          <p:nvPr/>
        </p:nvCxnSpPr>
        <p:spPr>
          <a:xfrm>
            <a:off x="3049772" y="2303447"/>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92372" y="2684447"/>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049772" y="2532047"/>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49772" y="2751855"/>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81739" y="3515831"/>
            <a:ext cx="206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992372" y="3796881"/>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8" name="Picture 117" descr="SpacerBlue.psd"/>
          <p:cNvPicPr>
            <a:picLocks noChangeAspect="1"/>
          </p:cNvPicPr>
          <p:nvPr/>
        </p:nvPicPr>
        <p:blipFill rotWithShape="1">
          <a:blip r:embed="rId7" cstate="print">
            <a:extLst>
              <a:ext uri="{28A0092B-C50C-407E-A947-70E740481C1C}">
                <a14:useLocalDpi xmlns:a14="http://schemas.microsoft.com/office/drawing/2010/main" val="0"/>
              </a:ext>
            </a:extLst>
          </a:blip>
          <a:srcRect t="23380" b="67824"/>
          <a:stretch/>
        </p:blipFill>
        <p:spPr>
          <a:xfrm>
            <a:off x="0" y="1507066"/>
            <a:ext cx="9144000" cy="321734"/>
          </a:xfrm>
          <a:prstGeom prst="rect">
            <a:avLst/>
          </a:prstGeom>
        </p:spPr>
      </p:pic>
      <p:sp>
        <p:nvSpPr>
          <p:cNvPr id="119" name="object 32"/>
          <p:cNvSpPr/>
          <p:nvPr/>
        </p:nvSpPr>
        <p:spPr>
          <a:xfrm rot="16200000">
            <a:off x="182985" y="2349066"/>
            <a:ext cx="917290" cy="368852"/>
          </a:xfrm>
          <a:custGeom>
            <a:avLst/>
            <a:gdLst/>
            <a:ahLst/>
            <a:cxnLst/>
            <a:rect l="l" t="t" r="r" b="b"/>
            <a:pathLst>
              <a:path w="554990" h="1383030">
                <a:moveTo>
                  <a:pt x="554583" y="1382852"/>
                </a:moveTo>
                <a:lnTo>
                  <a:pt x="0" y="1382852"/>
                </a:lnTo>
                <a:lnTo>
                  <a:pt x="0" y="0"/>
                </a:lnTo>
                <a:lnTo>
                  <a:pt x="554583" y="0"/>
                </a:lnTo>
                <a:lnTo>
                  <a:pt x="554583" y="1382852"/>
                </a:lnTo>
                <a:close/>
              </a:path>
            </a:pathLst>
          </a:custGeom>
          <a:solidFill>
            <a:schemeClr val="accent5">
              <a:lumMod val="60000"/>
              <a:lumOff val="40000"/>
            </a:schemeClr>
          </a:solidFill>
          <a:ln>
            <a:solidFill>
              <a:schemeClr val="bg1"/>
            </a:solidFill>
          </a:ln>
          <a:effectLst>
            <a:outerShdw blurRad="50800" dist="38100" dir="2700000" algn="tl" rotWithShape="0">
              <a:prstClr val="black">
                <a:alpha val="40000"/>
              </a:prstClr>
            </a:outerShdw>
          </a:effectLst>
        </p:spPr>
        <p:txBody>
          <a:bodyPr wrap="square" lIns="0" tIns="0" rIns="0" bIns="0" rtlCol="0" anchor="ctr"/>
          <a:lstStyle/>
          <a:p>
            <a:pPr marL="10583" algn="ctr">
              <a:lnSpc>
                <a:spcPts val="1629"/>
              </a:lnSpc>
            </a:pPr>
            <a:r>
              <a:rPr lang="en-US" sz="1100" b="1" dirty="0">
                <a:solidFill>
                  <a:schemeClr val="tx1">
                    <a:lumMod val="75000"/>
                    <a:lumOff val="25000"/>
                  </a:schemeClr>
                </a:solidFill>
                <a:latin typeface="Arial"/>
                <a:cs typeface="Arial"/>
              </a:rPr>
              <a:t>ESSENTIAL</a:t>
            </a:r>
            <a:endParaRPr lang="en-US" sz="1100" dirty="0">
              <a:solidFill>
                <a:schemeClr val="tx1">
                  <a:lumMod val="75000"/>
                  <a:lumOff val="25000"/>
                </a:schemeClr>
              </a:solidFill>
              <a:latin typeface="Arial"/>
              <a:cs typeface="Arial"/>
            </a:endParaRPr>
          </a:p>
        </p:txBody>
      </p:sp>
      <p:sp>
        <p:nvSpPr>
          <p:cNvPr id="120" name="object 32"/>
          <p:cNvSpPr/>
          <p:nvPr/>
        </p:nvSpPr>
        <p:spPr>
          <a:xfrm rot="16200000">
            <a:off x="179847" y="3444841"/>
            <a:ext cx="923566" cy="368852"/>
          </a:xfrm>
          <a:custGeom>
            <a:avLst/>
            <a:gdLst/>
            <a:ahLst/>
            <a:cxnLst/>
            <a:rect l="l" t="t" r="r" b="b"/>
            <a:pathLst>
              <a:path w="554990" h="1383030">
                <a:moveTo>
                  <a:pt x="554583" y="1382852"/>
                </a:moveTo>
                <a:lnTo>
                  <a:pt x="0" y="1382852"/>
                </a:lnTo>
                <a:lnTo>
                  <a:pt x="0" y="0"/>
                </a:lnTo>
                <a:lnTo>
                  <a:pt x="554583" y="0"/>
                </a:lnTo>
                <a:lnTo>
                  <a:pt x="554583" y="1382852"/>
                </a:lnTo>
                <a:close/>
              </a:path>
            </a:pathLst>
          </a:custGeom>
          <a:solidFill>
            <a:srgbClr val="33CCCC"/>
          </a:solidFill>
          <a:ln>
            <a:solidFill>
              <a:schemeClr val="bg1"/>
            </a:solidFill>
          </a:ln>
          <a:effectLst>
            <a:outerShdw blurRad="50800" dist="38100" dir="2700000" algn="tl" rotWithShape="0">
              <a:prstClr val="black">
                <a:alpha val="40000"/>
              </a:prstClr>
            </a:outerShdw>
          </a:effectLst>
        </p:spPr>
        <p:txBody>
          <a:bodyPr wrap="square" lIns="0" tIns="0" rIns="0" bIns="0" rtlCol="0" anchor="ctr"/>
          <a:lstStyle/>
          <a:p>
            <a:pPr marL="10583" algn="ctr">
              <a:lnSpc>
                <a:spcPts val="1629"/>
              </a:lnSpc>
            </a:pPr>
            <a:r>
              <a:rPr lang="en-US" sz="1100" b="1" dirty="0" smtClean="0">
                <a:solidFill>
                  <a:schemeClr val="tx1">
                    <a:lumMod val="75000"/>
                    <a:lumOff val="25000"/>
                  </a:schemeClr>
                </a:solidFill>
                <a:latin typeface="Arial"/>
                <a:cs typeface="Arial"/>
              </a:rPr>
              <a:t>ADVANCED</a:t>
            </a:r>
            <a:endParaRPr lang="en-US" sz="1100" dirty="0">
              <a:solidFill>
                <a:schemeClr val="tx1">
                  <a:lumMod val="75000"/>
                  <a:lumOff val="25000"/>
                </a:schemeClr>
              </a:solidFill>
              <a:latin typeface="Arial"/>
              <a:cs typeface="Arial"/>
            </a:endParaRPr>
          </a:p>
        </p:txBody>
      </p:sp>
      <p:sp>
        <p:nvSpPr>
          <p:cNvPr id="121" name="object 32"/>
          <p:cNvSpPr/>
          <p:nvPr/>
        </p:nvSpPr>
        <p:spPr>
          <a:xfrm rot="16200000">
            <a:off x="189918" y="4545461"/>
            <a:ext cx="903424" cy="368852"/>
          </a:xfrm>
          <a:custGeom>
            <a:avLst/>
            <a:gdLst/>
            <a:ahLst/>
            <a:cxnLst/>
            <a:rect l="l" t="t" r="r" b="b"/>
            <a:pathLst>
              <a:path w="554990" h="1383030">
                <a:moveTo>
                  <a:pt x="554583" y="1382852"/>
                </a:moveTo>
                <a:lnTo>
                  <a:pt x="0" y="1382852"/>
                </a:lnTo>
                <a:lnTo>
                  <a:pt x="0" y="0"/>
                </a:lnTo>
                <a:lnTo>
                  <a:pt x="554583" y="0"/>
                </a:lnTo>
                <a:lnTo>
                  <a:pt x="554583" y="1382852"/>
                </a:lnTo>
                <a:close/>
              </a:path>
            </a:pathLst>
          </a:custGeom>
          <a:solidFill>
            <a:schemeClr val="accent5">
              <a:lumMod val="75000"/>
            </a:schemeClr>
          </a:solidFill>
          <a:ln>
            <a:solidFill>
              <a:schemeClr val="bg1"/>
            </a:solidFill>
          </a:ln>
          <a:effectLst>
            <a:outerShdw blurRad="50800" dist="38100" dir="2700000" algn="tl" rotWithShape="0">
              <a:prstClr val="black">
                <a:alpha val="40000"/>
              </a:prstClr>
            </a:outerShdw>
          </a:effectLst>
        </p:spPr>
        <p:txBody>
          <a:bodyPr wrap="square" lIns="0" tIns="0" rIns="0" bIns="0" rtlCol="0" anchor="ctr"/>
          <a:lstStyle/>
          <a:p>
            <a:pPr marL="10583" algn="ctr">
              <a:lnSpc>
                <a:spcPts val="1629"/>
              </a:lnSpc>
            </a:pPr>
            <a:r>
              <a:rPr lang="en-US" sz="1100" b="1" dirty="0" smtClean="0">
                <a:solidFill>
                  <a:schemeClr val="tx1">
                    <a:lumMod val="75000"/>
                    <a:lumOff val="25000"/>
                  </a:schemeClr>
                </a:solidFill>
                <a:latin typeface="Arial"/>
                <a:cs typeface="Arial"/>
              </a:rPr>
              <a:t>ULTIMATE</a:t>
            </a:r>
            <a:endParaRPr lang="en-US" sz="1100" dirty="0">
              <a:solidFill>
                <a:schemeClr val="tx1">
                  <a:lumMod val="75000"/>
                  <a:lumOff val="25000"/>
                </a:schemeClr>
              </a:solidFill>
              <a:latin typeface="Arial"/>
              <a:cs typeface="Arial"/>
            </a:endParaRPr>
          </a:p>
        </p:txBody>
      </p:sp>
      <p:cxnSp>
        <p:nvCxnSpPr>
          <p:cNvPr id="122" name="Straight Connector 121"/>
          <p:cNvCxnSpPr/>
          <p:nvPr/>
        </p:nvCxnSpPr>
        <p:spPr>
          <a:xfrm>
            <a:off x="990603" y="4741847"/>
            <a:ext cx="206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990600" y="2081150"/>
            <a:ext cx="20574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048000" y="2081150"/>
            <a:ext cx="1905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953000" y="2081150"/>
            <a:ext cx="2667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620000" y="2081150"/>
            <a:ext cx="10668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990600" y="3136075"/>
            <a:ext cx="20574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048000" y="3136075"/>
            <a:ext cx="1905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953000" y="3136075"/>
            <a:ext cx="2667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7620000" y="3136075"/>
            <a:ext cx="10668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990600" y="4267200"/>
            <a:ext cx="20574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048000" y="4267200"/>
            <a:ext cx="1905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953000" y="4267200"/>
            <a:ext cx="26670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7620000" y="4267200"/>
            <a:ext cx="10668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89" name="TextBox 88"/>
          <p:cNvSpPr txBox="1"/>
          <p:nvPr/>
        </p:nvSpPr>
        <p:spPr>
          <a:xfrm>
            <a:off x="54102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6019800"/>
          </a:xfrm>
          <a:prstGeom prst="rect">
            <a:avLst/>
          </a:prstGeom>
        </p:spPr>
      </p:pic>
      <p:sp>
        <p:nvSpPr>
          <p:cNvPr id="55" name="Espace réservé du texte 2"/>
          <p:cNvSpPr txBox="1">
            <a:spLocks/>
          </p:cNvSpPr>
          <p:nvPr/>
        </p:nvSpPr>
        <p:spPr>
          <a:xfrm>
            <a:off x="304800" y="1143000"/>
            <a:ext cx="8839200" cy="4953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5000" b="0" i="0" u="none" strike="noStrike" kern="1200" cap="none" spc="0" normalizeH="0" baseline="0" noProof="0" dirty="0" smtClean="0">
              <a:ln>
                <a:noFill/>
              </a:ln>
              <a:effectLst/>
              <a:uLnTx/>
              <a:uFillTx/>
              <a:latin typeface="+mj-lt"/>
              <a:ea typeface="+mn-ea"/>
              <a:cs typeface="+mn-cs"/>
            </a:endParaRPr>
          </a:p>
        </p:txBody>
      </p:sp>
      <p:pic>
        <p:nvPicPr>
          <p:cNvPr id="59" name="Picture 58" descr="Smart-Blue-Filte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76200"/>
            <a:ext cx="795435" cy="596576"/>
          </a:xfrm>
          <a:prstGeom prst="rect">
            <a:avLst/>
          </a:prstGeom>
        </p:spPr>
      </p:pic>
      <p:sp>
        <p:nvSpPr>
          <p:cNvPr id="61" name="Rectangle 60"/>
          <p:cNvSpPr/>
          <p:nvPr/>
        </p:nvSpPr>
        <p:spPr>
          <a:xfrm>
            <a:off x="-3" y="2583014"/>
            <a:ext cx="9144003" cy="1684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descr="Eye_Protect_System_TM_RVB.png"/>
          <p:cNvPicPr>
            <a:picLocks noChangeAspect="1"/>
          </p:cNvPicPr>
          <p:nvPr/>
        </p:nvPicPr>
        <p:blipFill rotWithShape="1">
          <a:blip r:embed="rId5" cstate="print"/>
          <a:srcRect t="22790" b="22559"/>
          <a:stretch/>
        </p:blipFill>
        <p:spPr>
          <a:xfrm>
            <a:off x="45134" y="54039"/>
            <a:ext cx="1605773" cy="621151"/>
          </a:xfrm>
          <a:prstGeom prst="rect">
            <a:avLst/>
          </a:prstGeom>
        </p:spPr>
      </p:pic>
      <p:cxnSp>
        <p:nvCxnSpPr>
          <p:cNvPr id="64" name="Straight Connector 63"/>
          <p:cNvCxnSpPr/>
          <p:nvPr/>
        </p:nvCxnSpPr>
        <p:spPr>
          <a:xfrm>
            <a:off x="1676400" y="38100"/>
            <a:ext cx="0" cy="5831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object 55"/>
          <p:cNvSpPr txBox="1"/>
          <p:nvPr/>
        </p:nvSpPr>
        <p:spPr>
          <a:xfrm>
            <a:off x="0" y="6019800"/>
            <a:ext cx="9144000" cy="343620"/>
          </a:xfrm>
          <a:prstGeom prst="rect">
            <a:avLst/>
          </a:prstGeom>
        </p:spPr>
        <p:txBody>
          <a:bodyPr vert="horz" wrap="square" lIns="0" tIns="0" rIns="0" bIns="0" rtlCol="0">
            <a:spAutoFit/>
          </a:bodyPr>
          <a:lstStyle/>
          <a:p>
            <a:pPr marL="10583" marR="4233">
              <a:lnSpc>
                <a:spcPct val="107900"/>
              </a:lnSpc>
            </a:pPr>
            <a:r>
              <a:rPr lang="en-US" sz="700" dirty="0" smtClean="0"/>
              <a:t>* All </a:t>
            </a:r>
            <a:r>
              <a:rPr lang="en-US" sz="700" dirty="0" err="1" smtClean="0"/>
              <a:t>Varilux</a:t>
            </a:r>
            <a:r>
              <a:rPr lang="en-US" sz="700" dirty="0" smtClean="0"/>
              <a:t> Digital lenses except </a:t>
            </a:r>
            <a:r>
              <a:rPr lang="en-US" sz="700" dirty="0" err="1" smtClean="0"/>
              <a:t>Varilux</a:t>
            </a:r>
            <a:r>
              <a:rPr lang="en-US" sz="700" dirty="0" smtClean="0"/>
              <a:t> </a:t>
            </a:r>
            <a:r>
              <a:rPr lang="en-US" sz="700" dirty="0" err="1" smtClean="0"/>
              <a:t>Physio</a:t>
            </a:r>
            <a:r>
              <a:rPr lang="en-US" sz="700" dirty="0" smtClean="0"/>
              <a:t> Enhanced &amp; </a:t>
            </a:r>
            <a:r>
              <a:rPr lang="en-US" sz="700" dirty="0" err="1" smtClean="0"/>
              <a:t>Varilux</a:t>
            </a:r>
            <a:r>
              <a:rPr lang="en-US" sz="700" dirty="0" smtClean="0"/>
              <a:t> Comfort Enhanced</a:t>
            </a:r>
            <a:endParaRPr lang="en-US" sz="700" spc="12" dirty="0" smtClean="0">
              <a:cs typeface="Arial"/>
            </a:endParaRPr>
          </a:p>
          <a:p>
            <a:pPr marL="10583" marR="4233">
              <a:lnSpc>
                <a:spcPct val="107900"/>
              </a:lnSpc>
            </a:pPr>
            <a:r>
              <a:rPr sz="700" spc="12" dirty="0" smtClean="0">
                <a:cs typeface="Arial"/>
              </a:rPr>
              <a:t>*</a:t>
            </a:r>
            <a:r>
              <a:rPr lang="en-US" sz="700" spc="12" dirty="0" smtClean="0">
                <a:cs typeface="Arial"/>
              </a:rPr>
              <a:t>*</a:t>
            </a:r>
            <a:r>
              <a:rPr sz="700" spc="12" dirty="0" smtClean="0">
                <a:cs typeface="Arial"/>
              </a:rPr>
              <a:t>E-SPF</a:t>
            </a:r>
            <a:r>
              <a:rPr sz="700" spc="12" dirty="0">
                <a:cs typeface="Arial"/>
              </a:rPr>
              <a:t>® </a:t>
            </a:r>
            <a:r>
              <a:rPr sz="700" spc="8" dirty="0">
                <a:cs typeface="Arial"/>
              </a:rPr>
              <a:t>is </a:t>
            </a:r>
            <a:r>
              <a:rPr sz="700" spc="17" dirty="0">
                <a:cs typeface="Arial"/>
              </a:rPr>
              <a:t>a </a:t>
            </a:r>
            <a:r>
              <a:rPr sz="700" spc="8" dirty="0">
                <a:cs typeface="Arial"/>
              </a:rPr>
              <a:t>global </a:t>
            </a:r>
            <a:r>
              <a:rPr sz="700" spc="12" dirty="0">
                <a:cs typeface="Arial"/>
              </a:rPr>
              <a:t>index rating the </a:t>
            </a:r>
            <a:r>
              <a:rPr sz="700" spc="8" dirty="0">
                <a:cs typeface="Arial"/>
              </a:rPr>
              <a:t>overall </a:t>
            </a:r>
            <a:r>
              <a:rPr sz="700" spc="21" dirty="0">
                <a:cs typeface="Arial"/>
              </a:rPr>
              <a:t>UV </a:t>
            </a:r>
            <a:r>
              <a:rPr sz="700" spc="8" dirty="0">
                <a:cs typeface="Arial"/>
              </a:rPr>
              <a:t>protection of </a:t>
            </a:r>
            <a:r>
              <a:rPr sz="700" spc="17" dirty="0">
                <a:cs typeface="Arial"/>
              </a:rPr>
              <a:t>a </a:t>
            </a:r>
            <a:r>
              <a:rPr sz="700" spc="8" dirty="0">
                <a:cs typeface="Arial"/>
              </a:rPr>
              <a:t>lens. </a:t>
            </a:r>
            <a:r>
              <a:rPr sz="700" spc="17" dirty="0">
                <a:cs typeface="Arial"/>
              </a:rPr>
              <a:t>E-SPF was </a:t>
            </a:r>
            <a:r>
              <a:rPr sz="700" spc="12" dirty="0">
                <a:cs typeface="Arial"/>
              </a:rPr>
              <a:t>developed by Essilor International and </a:t>
            </a:r>
            <a:r>
              <a:rPr sz="700" spc="17" dirty="0">
                <a:cs typeface="Arial"/>
              </a:rPr>
              <a:t>endorsed </a:t>
            </a:r>
            <a:r>
              <a:rPr sz="700" spc="12" dirty="0">
                <a:cs typeface="Arial"/>
              </a:rPr>
              <a:t>by 3rd </a:t>
            </a:r>
            <a:r>
              <a:rPr sz="700" spc="8" dirty="0">
                <a:cs typeface="Arial"/>
              </a:rPr>
              <a:t>party experts. </a:t>
            </a:r>
            <a:r>
              <a:rPr sz="700" spc="21" dirty="0">
                <a:cs typeface="Arial"/>
              </a:rPr>
              <a:t>A </a:t>
            </a:r>
            <a:r>
              <a:rPr sz="700" spc="8" dirty="0">
                <a:cs typeface="Arial"/>
              </a:rPr>
              <a:t>lens </a:t>
            </a:r>
            <a:r>
              <a:rPr sz="700" spc="12" dirty="0">
                <a:cs typeface="Arial"/>
              </a:rPr>
              <a:t>rating </a:t>
            </a:r>
            <a:r>
              <a:rPr sz="700" spc="8" dirty="0">
                <a:cs typeface="Arial"/>
              </a:rPr>
              <a:t>of </a:t>
            </a:r>
            <a:r>
              <a:rPr sz="700" spc="17" dirty="0">
                <a:cs typeface="Arial"/>
              </a:rPr>
              <a:t>E-SPF </a:t>
            </a:r>
            <a:r>
              <a:rPr sz="700" spc="12" dirty="0">
                <a:cs typeface="Arial"/>
              </a:rPr>
              <a:t>25 </a:t>
            </a:r>
            <a:r>
              <a:rPr sz="700" spc="17" dirty="0">
                <a:cs typeface="Arial"/>
              </a:rPr>
              <a:t>means  </a:t>
            </a:r>
            <a:r>
              <a:rPr sz="700" spc="12" dirty="0">
                <a:cs typeface="Arial"/>
              </a:rPr>
              <a:t>that an eye </a:t>
            </a:r>
            <a:r>
              <a:rPr sz="700" spc="8" dirty="0">
                <a:cs typeface="Arial"/>
              </a:rPr>
              <a:t>protected </a:t>
            </a:r>
            <a:r>
              <a:rPr sz="700" spc="12" dirty="0">
                <a:cs typeface="Arial"/>
              </a:rPr>
              <a:t>by the </a:t>
            </a:r>
            <a:r>
              <a:rPr sz="700" spc="8" dirty="0">
                <a:cs typeface="Arial"/>
              </a:rPr>
              <a:t>lens will </a:t>
            </a:r>
            <a:r>
              <a:rPr sz="700" spc="12" dirty="0">
                <a:cs typeface="Arial"/>
              </a:rPr>
              <a:t>receive 25 times </a:t>
            </a:r>
            <a:r>
              <a:rPr sz="700" spc="8" dirty="0">
                <a:cs typeface="Arial"/>
              </a:rPr>
              <a:t>less </a:t>
            </a:r>
            <a:r>
              <a:rPr sz="700" spc="21" dirty="0">
                <a:cs typeface="Arial"/>
              </a:rPr>
              <a:t>UV </a:t>
            </a:r>
            <a:r>
              <a:rPr sz="700" spc="12" dirty="0">
                <a:cs typeface="Arial"/>
              </a:rPr>
              <a:t>exposure than </a:t>
            </a:r>
            <a:r>
              <a:rPr sz="700" spc="8" dirty="0">
                <a:cs typeface="Arial"/>
              </a:rPr>
              <a:t>without </a:t>
            </a:r>
            <a:r>
              <a:rPr sz="700" spc="12" dirty="0">
                <a:cs typeface="Arial"/>
              </a:rPr>
              <a:t>any </a:t>
            </a:r>
            <a:r>
              <a:rPr sz="700" spc="8" dirty="0">
                <a:cs typeface="Arial"/>
              </a:rPr>
              <a:t>lens. </a:t>
            </a:r>
            <a:r>
              <a:rPr sz="700" spc="17" dirty="0">
                <a:cs typeface="Arial"/>
              </a:rPr>
              <a:t>E-SPF </a:t>
            </a:r>
            <a:r>
              <a:rPr sz="700" spc="8" dirty="0">
                <a:cs typeface="Arial"/>
              </a:rPr>
              <a:t>of </a:t>
            </a:r>
            <a:r>
              <a:rPr sz="700" spc="12" dirty="0">
                <a:cs typeface="Arial"/>
              </a:rPr>
              <a:t>25 </a:t>
            </a:r>
            <a:r>
              <a:rPr sz="700" spc="17" dirty="0">
                <a:cs typeface="Arial"/>
              </a:rPr>
              <a:t>when </a:t>
            </a:r>
            <a:r>
              <a:rPr sz="700" spc="8" dirty="0">
                <a:cs typeface="Arial"/>
              </a:rPr>
              <a:t>Crizal is </a:t>
            </a:r>
            <a:r>
              <a:rPr sz="700" spc="17" dirty="0">
                <a:cs typeface="Arial"/>
              </a:rPr>
              <a:t>made </a:t>
            </a:r>
            <a:r>
              <a:rPr sz="700" spc="8" dirty="0">
                <a:cs typeface="Arial"/>
              </a:rPr>
              <a:t>with </a:t>
            </a:r>
            <a:r>
              <a:rPr sz="700" spc="12" dirty="0">
                <a:cs typeface="Arial"/>
              </a:rPr>
              <a:t>any </a:t>
            </a:r>
            <a:r>
              <a:rPr sz="700" spc="8" dirty="0">
                <a:cs typeface="Arial"/>
              </a:rPr>
              <a:t>lens </a:t>
            </a:r>
            <a:r>
              <a:rPr sz="700" spc="12" dirty="0">
                <a:cs typeface="Arial"/>
              </a:rPr>
              <a:t>material </a:t>
            </a:r>
            <a:r>
              <a:rPr sz="700" spc="8" dirty="0">
                <a:cs typeface="Arial"/>
              </a:rPr>
              <a:t>other </a:t>
            </a:r>
            <a:r>
              <a:rPr sz="700" spc="12" dirty="0">
                <a:cs typeface="Arial"/>
              </a:rPr>
              <a:t>than clear 1.5 </a:t>
            </a:r>
            <a:r>
              <a:rPr sz="700" spc="42" dirty="0">
                <a:cs typeface="Arial"/>
              </a:rPr>
              <a:t> </a:t>
            </a:r>
            <a:r>
              <a:rPr sz="700" spc="12" dirty="0">
                <a:cs typeface="Arial"/>
              </a:rPr>
              <a:t>plastic.</a:t>
            </a:r>
            <a:endParaRPr sz="700" dirty="0">
              <a:cs typeface="Arial"/>
            </a:endParaRPr>
          </a:p>
        </p:txBody>
      </p:sp>
      <p:sp>
        <p:nvSpPr>
          <p:cNvPr id="89" name="object 15"/>
          <p:cNvSpPr/>
          <p:nvPr/>
        </p:nvSpPr>
        <p:spPr>
          <a:xfrm>
            <a:off x="988525" y="2180326"/>
            <a:ext cx="7726975" cy="1401074"/>
          </a:xfrm>
          <a:custGeom>
            <a:avLst/>
            <a:gdLst/>
            <a:ahLst/>
            <a:cxnLst/>
            <a:rect l="l" t="t" r="r" b="b"/>
            <a:pathLst>
              <a:path w="3547110" h="1102359">
                <a:moveTo>
                  <a:pt x="0" y="1102105"/>
                </a:moveTo>
                <a:lnTo>
                  <a:pt x="3547110" y="1102105"/>
                </a:lnTo>
                <a:lnTo>
                  <a:pt x="3547110" y="0"/>
                </a:lnTo>
                <a:lnTo>
                  <a:pt x="0" y="0"/>
                </a:lnTo>
                <a:lnTo>
                  <a:pt x="0" y="1102105"/>
                </a:lnTo>
                <a:close/>
              </a:path>
            </a:pathLst>
          </a:custGeom>
          <a:solidFill>
            <a:schemeClr val="accent5">
              <a:lumMod val="50000"/>
            </a:schemeClr>
          </a:solidFill>
        </p:spPr>
        <p:txBody>
          <a:bodyPr wrap="square" lIns="0" tIns="0" rIns="0" bIns="0" rtlCol="0"/>
          <a:lstStyle/>
          <a:p>
            <a:r>
              <a:rPr lang="en-US" dirty="0" smtClean="0">
                <a:latin typeface="Arial"/>
                <a:cs typeface="Arial"/>
              </a:rPr>
              <a:t> </a:t>
            </a:r>
            <a:endParaRPr dirty="0">
              <a:latin typeface="Arial"/>
              <a:cs typeface="Arial"/>
            </a:endParaRPr>
          </a:p>
        </p:txBody>
      </p:sp>
      <p:sp>
        <p:nvSpPr>
          <p:cNvPr id="90" name="TextBox 89"/>
          <p:cNvSpPr txBox="1"/>
          <p:nvPr/>
        </p:nvSpPr>
        <p:spPr>
          <a:xfrm>
            <a:off x="968978" y="2209800"/>
            <a:ext cx="2209800" cy="800219"/>
          </a:xfrm>
          <a:prstGeom prst="rect">
            <a:avLst/>
          </a:prstGeom>
          <a:noFill/>
        </p:spPr>
        <p:txBody>
          <a:bodyPr wrap="square" rtlCol="0">
            <a:spAutoFit/>
          </a:bodyPr>
          <a:lstStyle/>
          <a:p>
            <a:r>
              <a:rPr lang="en-US" sz="1400" dirty="0" smtClean="0">
                <a:solidFill>
                  <a:schemeClr val="bg1">
                    <a:lumMod val="95000"/>
                  </a:schemeClr>
                </a:solidFill>
                <a:latin typeface="Calibri Light" pitchFamily="34" charset="0"/>
              </a:rPr>
              <a:t>Transitions® Signature™ VII</a:t>
            </a:r>
          </a:p>
          <a:p>
            <a:r>
              <a:rPr lang="en-US" sz="600" dirty="0" smtClean="0">
                <a:solidFill>
                  <a:schemeClr val="bg1">
                    <a:lumMod val="95000"/>
                  </a:schemeClr>
                </a:solidFill>
                <a:latin typeface="Calibri Light" pitchFamily="34" charset="0"/>
              </a:rPr>
              <a:t> </a:t>
            </a:r>
          </a:p>
          <a:p>
            <a:endParaRPr lang="en-US" sz="400" dirty="0" smtClean="0">
              <a:solidFill>
                <a:schemeClr val="bg1">
                  <a:lumMod val="95000"/>
                </a:schemeClr>
              </a:solidFill>
              <a:latin typeface="Calibri Light" pitchFamily="34" charset="0"/>
            </a:endParaRPr>
          </a:p>
          <a:p>
            <a:endParaRPr lang="en-US" sz="400" dirty="0" smtClean="0">
              <a:solidFill>
                <a:schemeClr val="bg1">
                  <a:lumMod val="95000"/>
                </a:schemeClr>
              </a:solidFill>
              <a:latin typeface="Calibri Light" pitchFamily="34" charset="0"/>
            </a:endParaRPr>
          </a:p>
          <a:p>
            <a:r>
              <a:rPr lang="en-US" sz="1400" dirty="0" smtClean="0">
                <a:solidFill>
                  <a:schemeClr val="bg1">
                    <a:lumMod val="95000"/>
                  </a:schemeClr>
                </a:solidFill>
                <a:latin typeface="Calibri Light" pitchFamily="34" charset="0"/>
              </a:rPr>
              <a:t>Transitions® Vantage</a:t>
            </a:r>
          </a:p>
          <a:p>
            <a:endParaRPr lang="en-US" sz="400" dirty="0" smtClean="0">
              <a:solidFill>
                <a:schemeClr val="bg1">
                  <a:lumMod val="95000"/>
                </a:schemeClr>
              </a:solidFill>
              <a:latin typeface="Calibri Light" pitchFamily="34" charset="0"/>
            </a:endParaRPr>
          </a:p>
        </p:txBody>
      </p:sp>
      <p:pic>
        <p:nvPicPr>
          <p:cNvPr id="92" name="Picture 91" descr="E-SPF25_4c.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4813" y="2290593"/>
            <a:ext cx="703034" cy="909807"/>
          </a:xfrm>
          <a:prstGeom prst="rect">
            <a:avLst/>
          </a:prstGeom>
        </p:spPr>
      </p:pic>
      <p:sp>
        <p:nvSpPr>
          <p:cNvPr id="94" name="object 24"/>
          <p:cNvSpPr txBox="1"/>
          <p:nvPr/>
        </p:nvSpPr>
        <p:spPr>
          <a:xfrm>
            <a:off x="5057900" y="2242105"/>
            <a:ext cx="2362200" cy="886397"/>
          </a:xfrm>
          <a:prstGeom prst="rect">
            <a:avLst/>
          </a:prstGeom>
        </p:spPr>
        <p:txBody>
          <a:bodyPr vert="horz" wrap="square" lIns="0" tIns="0" rIns="0" bIns="0" rtlCol="0">
            <a:spAutoFit/>
          </a:bodyPr>
          <a:lstStyle/>
          <a:p>
            <a:pPr marL="10583" marR="4233">
              <a:lnSpc>
                <a:spcPct val="90000"/>
              </a:lnSpc>
            </a:pPr>
            <a:r>
              <a:rPr lang="en-US" sz="1600" dirty="0" smtClean="0">
                <a:solidFill>
                  <a:schemeClr val="bg1">
                    <a:lumMod val="95000"/>
                  </a:schemeClr>
                </a:solidFill>
                <a:latin typeface="Calibri Light" pitchFamily="34" charset="0"/>
                <a:cs typeface="Arial"/>
              </a:rPr>
              <a:t>Blocks  over</a:t>
            </a:r>
          </a:p>
          <a:p>
            <a:pPr marL="10583" marR="4233">
              <a:lnSpc>
                <a:spcPct val="90000"/>
              </a:lnSpc>
            </a:pPr>
            <a:r>
              <a:rPr lang="en-US" sz="1600" spc="-4" dirty="0" smtClean="0">
                <a:solidFill>
                  <a:schemeClr val="bg1">
                    <a:lumMod val="95000"/>
                  </a:schemeClr>
                </a:solidFill>
                <a:latin typeface="Calibri Light" pitchFamily="34" charset="0"/>
                <a:cs typeface="Arial"/>
              </a:rPr>
              <a:t>HARMFUL </a:t>
            </a:r>
          </a:p>
          <a:p>
            <a:pPr marL="10583" marR="4233">
              <a:lnSpc>
                <a:spcPct val="90000"/>
              </a:lnSpc>
            </a:pPr>
            <a:r>
              <a:rPr lang="en-US" sz="1600" spc="-4" dirty="0" smtClean="0">
                <a:solidFill>
                  <a:schemeClr val="bg1">
                    <a:lumMod val="95000"/>
                  </a:schemeClr>
                </a:solidFill>
                <a:latin typeface="Calibri Light" pitchFamily="34" charset="0"/>
                <a:cs typeface="Arial"/>
              </a:rPr>
              <a:t>Blue Light</a:t>
            </a:r>
            <a:r>
              <a:rPr sz="1600" spc="-4" dirty="0" smtClean="0">
                <a:solidFill>
                  <a:schemeClr val="bg1">
                    <a:lumMod val="95000"/>
                  </a:schemeClr>
                </a:solidFill>
                <a:latin typeface="Calibri Light" pitchFamily="34" charset="0"/>
                <a:cs typeface="Arial"/>
              </a:rPr>
              <a:t> </a:t>
            </a:r>
            <a:r>
              <a:rPr lang="en-US" sz="1600" spc="-4" dirty="0" smtClean="0">
                <a:solidFill>
                  <a:schemeClr val="bg1">
                    <a:lumMod val="95000"/>
                  </a:schemeClr>
                </a:solidFill>
                <a:latin typeface="Calibri Light" pitchFamily="34" charset="0"/>
                <a:cs typeface="Arial"/>
              </a:rPr>
              <a:t/>
            </a:r>
            <a:br>
              <a:rPr lang="en-US" sz="1600" spc="-4" dirty="0" smtClean="0">
                <a:solidFill>
                  <a:schemeClr val="bg1">
                    <a:lumMod val="95000"/>
                  </a:schemeClr>
                </a:solidFill>
                <a:latin typeface="Calibri Light" pitchFamily="34" charset="0"/>
                <a:cs typeface="Arial"/>
              </a:rPr>
            </a:br>
            <a:endParaRPr sz="1600" dirty="0">
              <a:solidFill>
                <a:schemeClr val="bg1">
                  <a:lumMod val="95000"/>
                </a:schemeClr>
              </a:solidFill>
              <a:latin typeface="Calibri Light" pitchFamily="34" charset="0"/>
              <a:cs typeface="Arial"/>
            </a:endParaRPr>
          </a:p>
        </p:txBody>
      </p:sp>
      <p:sp>
        <p:nvSpPr>
          <p:cNvPr id="95" name="TextBox 94"/>
          <p:cNvSpPr txBox="1"/>
          <p:nvPr/>
        </p:nvSpPr>
        <p:spPr>
          <a:xfrm>
            <a:off x="6505700" y="2187714"/>
            <a:ext cx="1524000" cy="707886"/>
          </a:xfrm>
          <a:prstGeom prst="rect">
            <a:avLst/>
          </a:prstGeom>
          <a:noFill/>
        </p:spPr>
        <p:txBody>
          <a:bodyPr wrap="square" rtlCol="0">
            <a:spAutoFit/>
          </a:bodyPr>
          <a:lstStyle/>
          <a:p>
            <a:r>
              <a:rPr lang="en-US" sz="4000" b="1" dirty="0" smtClean="0">
                <a:solidFill>
                  <a:schemeClr val="bg1">
                    <a:lumMod val="65000"/>
                  </a:schemeClr>
                </a:solidFill>
                <a:effectLst>
                  <a:outerShdw blurRad="38100" dist="38100" dir="2700000" algn="tl">
                    <a:srgbClr val="000000">
                      <a:alpha val="43137"/>
                    </a:srgbClr>
                  </a:outerShdw>
                </a:effectLst>
                <a:latin typeface="Calibri Light" pitchFamily="34" charset="0"/>
              </a:rPr>
              <a:t>85</a:t>
            </a:r>
            <a:r>
              <a:rPr lang="en-US" sz="3200" dirty="0" smtClean="0">
                <a:solidFill>
                  <a:schemeClr val="bg1">
                    <a:lumMod val="65000"/>
                  </a:schemeClr>
                </a:solidFill>
                <a:effectLst>
                  <a:outerShdw blurRad="38100" dist="38100" dir="2700000" algn="tl">
                    <a:srgbClr val="000000">
                      <a:alpha val="43137"/>
                    </a:srgbClr>
                  </a:outerShdw>
                </a:effectLst>
                <a:latin typeface="Calibri Light" pitchFamily="34" charset="0"/>
              </a:rPr>
              <a:t>%</a:t>
            </a:r>
            <a:endParaRPr lang="en-US" sz="3200" dirty="0">
              <a:solidFill>
                <a:schemeClr val="bg1">
                  <a:lumMod val="65000"/>
                </a:schemeClr>
              </a:solidFill>
              <a:effectLst>
                <a:outerShdw blurRad="38100" dist="38100" dir="2700000" algn="tl">
                  <a:srgbClr val="000000">
                    <a:alpha val="43137"/>
                  </a:srgbClr>
                </a:outerShdw>
              </a:effectLst>
              <a:latin typeface="Calibri Light" pitchFamily="34" charset="0"/>
            </a:endParaRPr>
          </a:p>
        </p:txBody>
      </p:sp>
      <p:sp>
        <p:nvSpPr>
          <p:cNvPr id="97" name="TextBox 96"/>
          <p:cNvSpPr txBox="1"/>
          <p:nvPr/>
        </p:nvSpPr>
        <p:spPr>
          <a:xfrm>
            <a:off x="943100" y="3088368"/>
            <a:ext cx="2209800" cy="369332"/>
          </a:xfrm>
          <a:prstGeom prst="rect">
            <a:avLst/>
          </a:prstGeom>
          <a:noFill/>
        </p:spPr>
        <p:txBody>
          <a:bodyPr wrap="square" rtlCol="0">
            <a:spAutoFit/>
          </a:bodyPr>
          <a:lstStyle/>
          <a:p>
            <a:r>
              <a:rPr lang="en-US" sz="1400" dirty="0" smtClean="0">
                <a:solidFill>
                  <a:schemeClr val="bg1">
                    <a:lumMod val="95000"/>
                  </a:schemeClr>
                </a:solidFill>
                <a:latin typeface="Calibri Light" pitchFamily="34" charset="0"/>
              </a:rPr>
              <a:t>Transitions® XTRActive</a:t>
            </a:r>
          </a:p>
          <a:p>
            <a:endParaRPr lang="en-US" sz="400" dirty="0" smtClean="0">
              <a:solidFill>
                <a:schemeClr val="bg1">
                  <a:lumMod val="95000"/>
                </a:schemeClr>
              </a:solidFill>
              <a:latin typeface="Calibri Light" pitchFamily="34" charset="0"/>
            </a:endParaRPr>
          </a:p>
        </p:txBody>
      </p:sp>
      <p:cxnSp>
        <p:nvCxnSpPr>
          <p:cNvPr id="98" name="Straight Connector 97"/>
          <p:cNvCxnSpPr/>
          <p:nvPr/>
        </p:nvCxnSpPr>
        <p:spPr>
          <a:xfrm>
            <a:off x="1007425" y="2966850"/>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6505700" y="2895600"/>
            <a:ext cx="2667000" cy="646331"/>
          </a:xfrm>
          <a:prstGeom prst="rect">
            <a:avLst/>
          </a:prstGeom>
          <a:noFill/>
        </p:spPr>
        <p:txBody>
          <a:bodyPr wrap="square" rtlCol="0">
            <a:spAutoFit/>
          </a:bodyPr>
          <a:lstStyle/>
          <a:p>
            <a:r>
              <a:rPr lang="en-US" sz="3600" b="1" dirty="0" smtClean="0">
                <a:solidFill>
                  <a:schemeClr val="bg1">
                    <a:lumMod val="65000"/>
                  </a:schemeClr>
                </a:solidFill>
                <a:effectLst>
                  <a:outerShdw blurRad="38100" dist="38100" dir="2700000" algn="tl">
                    <a:srgbClr val="000000">
                      <a:alpha val="43137"/>
                    </a:srgbClr>
                  </a:outerShdw>
                </a:effectLst>
                <a:latin typeface="Calibri Light" pitchFamily="34" charset="0"/>
              </a:rPr>
              <a:t>88</a:t>
            </a:r>
            <a:r>
              <a:rPr lang="en-US" sz="3600" dirty="0" smtClean="0">
                <a:solidFill>
                  <a:schemeClr val="bg1">
                    <a:lumMod val="65000"/>
                  </a:schemeClr>
                </a:solidFill>
                <a:effectLst>
                  <a:outerShdw blurRad="38100" dist="38100" dir="2700000" algn="tl">
                    <a:srgbClr val="000000">
                      <a:alpha val="43137"/>
                    </a:srgbClr>
                  </a:outerShdw>
                </a:effectLst>
                <a:latin typeface="Calibri Light" pitchFamily="34" charset="0"/>
              </a:rPr>
              <a:t>%</a:t>
            </a:r>
            <a:endParaRPr lang="en-US" sz="3600" dirty="0">
              <a:solidFill>
                <a:schemeClr val="bg1">
                  <a:lumMod val="65000"/>
                </a:schemeClr>
              </a:solidFill>
              <a:effectLst>
                <a:outerShdw blurRad="38100" dist="38100" dir="2700000" algn="tl">
                  <a:srgbClr val="000000">
                    <a:alpha val="43137"/>
                  </a:srgbClr>
                </a:outerShdw>
              </a:effectLst>
              <a:latin typeface="Calibri Light" pitchFamily="34" charset="0"/>
            </a:endParaRPr>
          </a:p>
        </p:txBody>
      </p:sp>
      <p:sp>
        <p:nvSpPr>
          <p:cNvPr id="100" name="object 24"/>
          <p:cNvSpPr txBox="1"/>
          <p:nvPr/>
        </p:nvSpPr>
        <p:spPr>
          <a:xfrm>
            <a:off x="5057900" y="2923603"/>
            <a:ext cx="2362200" cy="886397"/>
          </a:xfrm>
          <a:prstGeom prst="rect">
            <a:avLst/>
          </a:prstGeom>
        </p:spPr>
        <p:txBody>
          <a:bodyPr vert="horz" wrap="square" lIns="0" tIns="0" rIns="0" bIns="0" rtlCol="0">
            <a:spAutoFit/>
          </a:bodyPr>
          <a:lstStyle/>
          <a:p>
            <a:pPr marL="10583" marR="4233">
              <a:lnSpc>
                <a:spcPct val="90000"/>
              </a:lnSpc>
            </a:pPr>
            <a:r>
              <a:rPr lang="en-US" sz="1600" dirty="0" smtClean="0">
                <a:solidFill>
                  <a:schemeClr val="bg1">
                    <a:lumMod val="95000"/>
                  </a:schemeClr>
                </a:solidFill>
                <a:latin typeface="Calibri Light" pitchFamily="34" charset="0"/>
                <a:cs typeface="Arial"/>
              </a:rPr>
              <a:t>Blocks  over</a:t>
            </a:r>
          </a:p>
          <a:p>
            <a:pPr marL="10583" marR="4233">
              <a:lnSpc>
                <a:spcPct val="90000"/>
              </a:lnSpc>
            </a:pPr>
            <a:r>
              <a:rPr lang="en-US" sz="1600" spc="-4" dirty="0" smtClean="0">
                <a:solidFill>
                  <a:schemeClr val="bg1">
                    <a:lumMod val="95000"/>
                  </a:schemeClr>
                </a:solidFill>
                <a:latin typeface="Calibri Light" pitchFamily="34" charset="0"/>
                <a:cs typeface="Arial"/>
              </a:rPr>
              <a:t>HARMFUL </a:t>
            </a:r>
          </a:p>
          <a:p>
            <a:pPr marL="10583" marR="4233">
              <a:lnSpc>
                <a:spcPct val="90000"/>
              </a:lnSpc>
            </a:pPr>
            <a:r>
              <a:rPr lang="en-US" sz="1600" spc="-4" dirty="0" smtClean="0">
                <a:solidFill>
                  <a:schemeClr val="bg1">
                    <a:lumMod val="95000"/>
                  </a:schemeClr>
                </a:solidFill>
                <a:latin typeface="Calibri Light" pitchFamily="34" charset="0"/>
                <a:cs typeface="Arial"/>
              </a:rPr>
              <a:t>Blue Light</a:t>
            </a:r>
            <a:r>
              <a:rPr sz="1600" spc="-4" dirty="0" smtClean="0">
                <a:solidFill>
                  <a:schemeClr val="bg1">
                    <a:lumMod val="95000"/>
                  </a:schemeClr>
                </a:solidFill>
                <a:latin typeface="Calibri Light" pitchFamily="34" charset="0"/>
                <a:cs typeface="Arial"/>
              </a:rPr>
              <a:t> </a:t>
            </a:r>
            <a:r>
              <a:rPr lang="en-US" sz="1600" spc="-4" dirty="0" smtClean="0">
                <a:solidFill>
                  <a:schemeClr val="bg1">
                    <a:lumMod val="95000"/>
                  </a:schemeClr>
                </a:solidFill>
                <a:latin typeface="Calibri Light" pitchFamily="34" charset="0"/>
                <a:cs typeface="Arial"/>
              </a:rPr>
              <a:t/>
            </a:r>
            <a:br>
              <a:rPr lang="en-US" sz="1600" spc="-4" dirty="0" smtClean="0">
                <a:solidFill>
                  <a:schemeClr val="bg1">
                    <a:lumMod val="95000"/>
                  </a:schemeClr>
                </a:solidFill>
                <a:latin typeface="Calibri Light" pitchFamily="34" charset="0"/>
                <a:cs typeface="Arial"/>
              </a:rPr>
            </a:br>
            <a:endParaRPr sz="1600" dirty="0">
              <a:solidFill>
                <a:schemeClr val="bg1">
                  <a:lumMod val="95000"/>
                </a:schemeClr>
              </a:solidFill>
              <a:latin typeface="Calibri Light" pitchFamily="34" charset="0"/>
              <a:cs typeface="Arial"/>
            </a:endParaRPr>
          </a:p>
        </p:txBody>
      </p:sp>
      <p:cxnSp>
        <p:nvCxnSpPr>
          <p:cNvPr id="101" name="Straight Connector 100"/>
          <p:cNvCxnSpPr>
            <a:stCxn id="102" idx="3"/>
          </p:cNvCxnSpPr>
          <p:nvPr/>
        </p:nvCxnSpPr>
        <p:spPr>
          <a:xfrm flipV="1">
            <a:off x="5081650" y="2966850"/>
            <a:ext cx="2385950" cy="12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48000" y="2183249"/>
            <a:ext cx="2033650" cy="1569660"/>
          </a:xfrm>
          <a:prstGeom prst="rect">
            <a:avLst/>
          </a:prstGeom>
          <a:noFill/>
        </p:spPr>
        <p:txBody>
          <a:bodyPr wrap="square" rtlCol="0">
            <a:spAutoFit/>
          </a:bodyPr>
          <a:lstStyle/>
          <a:p>
            <a:r>
              <a:rPr lang="en-US" sz="1400" dirty="0" smtClean="0">
                <a:solidFill>
                  <a:schemeClr val="bg1">
                    <a:lumMod val="95000"/>
                  </a:schemeClr>
                </a:solidFill>
                <a:latin typeface="Calibri Light" pitchFamily="34" charset="0"/>
              </a:rPr>
              <a:t>Crizal Easy UV</a:t>
            </a:r>
          </a:p>
          <a:p>
            <a:endParaRPr lang="en-US" sz="300" dirty="0" smtClean="0">
              <a:solidFill>
                <a:schemeClr val="bg1">
                  <a:lumMod val="95000"/>
                </a:schemeClr>
              </a:solidFill>
              <a:latin typeface="Calibri Light" pitchFamily="34" charset="0"/>
            </a:endParaRPr>
          </a:p>
          <a:p>
            <a:r>
              <a:rPr lang="en-US" sz="1400" dirty="0" smtClean="0">
                <a:solidFill>
                  <a:schemeClr val="bg1">
                    <a:lumMod val="95000"/>
                  </a:schemeClr>
                </a:solidFill>
                <a:latin typeface="Calibri Light" pitchFamily="34" charset="0"/>
              </a:rPr>
              <a:t>Crizal Alize UV</a:t>
            </a:r>
          </a:p>
          <a:p>
            <a:endParaRPr lang="en-US" sz="300" dirty="0" smtClean="0">
              <a:solidFill>
                <a:schemeClr val="bg1">
                  <a:lumMod val="95000"/>
                </a:schemeClr>
              </a:solidFill>
              <a:latin typeface="Calibri Light" pitchFamily="34" charset="0"/>
            </a:endParaRPr>
          </a:p>
          <a:p>
            <a:r>
              <a:rPr lang="en-US" sz="1400" dirty="0" smtClean="0">
                <a:solidFill>
                  <a:schemeClr val="bg1">
                    <a:lumMod val="95000"/>
                  </a:schemeClr>
                </a:solidFill>
                <a:latin typeface="Calibri Light" pitchFamily="34" charset="0"/>
              </a:rPr>
              <a:t>Crizal Avance UV</a:t>
            </a:r>
          </a:p>
          <a:p>
            <a:endParaRPr lang="en-US" sz="300" dirty="0" smtClean="0">
              <a:solidFill>
                <a:schemeClr val="bg1">
                  <a:lumMod val="95000"/>
                </a:schemeClr>
              </a:solidFill>
              <a:latin typeface="Calibri Light" pitchFamily="34" charset="0"/>
            </a:endParaRPr>
          </a:p>
          <a:p>
            <a:r>
              <a:rPr lang="en-US" sz="1400" dirty="0" smtClean="0">
                <a:solidFill>
                  <a:schemeClr val="bg1">
                    <a:lumMod val="95000"/>
                  </a:schemeClr>
                </a:solidFill>
                <a:latin typeface="Calibri Light" pitchFamily="34" charset="0"/>
              </a:rPr>
              <a:t>Crizal Sapphire UV</a:t>
            </a:r>
          </a:p>
          <a:p>
            <a:endParaRPr lang="en-US" sz="300" dirty="0" smtClean="0">
              <a:solidFill>
                <a:schemeClr val="bg1">
                  <a:lumMod val="95000"/>
                </a:schemeClr>
              </a:solidFill>
              <a:latin typeface="Calibri Light" pitchFamily="34" charset="0"/>
            </a:endParaRPr>
          </a:p>
          <a:p>
            <a:r>
              <a:rPr lang="en-US" sz="1400" dirty="0" smtClean="0">
                <a:solidFill>
                  <a:schemeClr val="bg1">
                    <a:lumMod val="95000"/>
                  </a:schemeClr>
                </a:solidFill>
                <a:latin typeface="Calibri Light" pitchFamily="34" charset="0"/>
              </a:rPr>
              <a:t>Crizal Prevencia</a:t>
            </a:r>
          </a:p>
          <a:p>
            <a:endParaRPr lang="en-US" sz="1400" dirty="0" smtClean="0">
              <a:solidFill>
                <a:schemeClr val="bg1">
                  <a:lumMod val="95000"/>
                </a:schemeClr>
              </a:solidFill>
              <a:latin typeface="Calibri Light" pitchFamily="34" charset="0"/>
            </a:endParaRPr>
          </a:p>
        </p:txBody>
      </p:sp>
      <p:cxnSp>
        <p:nvCxnSpPr>
          <p:cNvPr id="104" name="Straight Connector 103"/>
          <p:cNvCxnSpPr/>
          <p:nvPr/>
        </p:nvCxnSpPr>
        <p:spPr>
          <a:xfrm>
            <a:off x="3076700" y="2482027"/>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76700" y="3012832"/>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76700" y="2728544"/>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76700" y="3254663"/>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2517610" y="685800"/>
            <a:ext cx="4333238" cy="1077218"/>
          </a:xfrm>
          <a:prstGeom prst="rect">
            <a:avLst/>
          </a:prstGeom>
        </p:spPr>
        <p:txBody>
          <a:bodyPr wrap="none">
            <a:spAutoFit/>
          </a:bodyPr>
          <a:lstStyle/>
          <a:p>
            <a:pPr lvl="0" algn="ctr">
              <a:defRPr/>
            </a:pPr>
            <a:r>
              <a:rPr lang="en-US" sz="2800" b="1" dirty="0" smtClean="0">
                <a:solidFill>
                  <a:srgbClr val="000090"/>
                </a:solidFill>
                <a:latin typeface="Verdana"/>
                <a:cs typeface="Verdana"/>
              </a:rPr>
              <a:t>Eye Protect</a:t>
            </a:r>
            <a:r>
              <a:rPr lang="en-US" sz="2800" baseline="30000" dirty="0" smtClean="0">
                <a:solidFill>
                  <a:srgbClr val="000090"/>
                </a:solidFill>
                <a:latin typeface="Verdana"/>
                <a:cs typeface="Verdana"/>
              </a:rPr>
              <a:t>™</a:t>
            </a:r>
            <a:r>
              <a:rPr lang="en-US" sz="2800" b="1" dirty="0" smtClean="0">
                <a:solidFill>
                  <a:srgbClr val="000090"/>
                </a:solidFill>
                <a:latin typeface="Verdana"/>
                <a:cs typeface="Verdana"/>
              </a:rPr>
              <a:t> System</a:t>
            </a:r>
          </a:p>
          <a:p>
            <a:pPr lvl="0" algn="ctr">
              <a:defRPr/>
            </a:pPr>
            <a:endParaRPr lang="en-US" sz="1200" b="1" dirty="0" smtClean="0">
              <a:solidFill>
                <a:srgbClr val="000090"/>
              </a:solidFill>
              <a:latin typeface="Verdana"/>
              <a:cs typeface="Verdana"/>
            </a:endParaRPr>
          </a:p>
          <a:p>
            <a:pPr lvl="0" algn="ctr">
              <a:defRPr/>
            </a:pPr>
            <a:r>
              <a:rPr lang="en-US" sz="3600" b="1" baseline="30000" dirty="0" smtClean="0">
                <a:solidFill>
                  <a:srgbClr val="000090"/>
                </a:solidFill>
                <a:latin typeface="Verdana"/>
                <a:cs typeface="Verdana"/>
              </a:rPr>
              <a:t>Outside Protection</a:t>
            </a:r>
          </a:p>
        </p:txBody>
      </p:sp>
      <p:sp>
        <p:nvSpPr>
          <p:cNvPr id="119" name="TextBox 118"/>
          <p:cNvSpPr txBox="1"/>
          <p:nvPr/>
        </p:nvSpPr>
        <p:spPr>
          <a:xfrm>
            <a:off x="962242" y="1838611"/>
            <a:ext cx="2057400" cy="276999"/>
          </a:xfrm>
          <a:prstGeom prst="rect">
            <a:avLst/>
          </a:prstGeom>
          <a:noFill/>
        </p:spPr>
        <p:txBody>
          <a:bodyPr wrap="square" rtlCol="0">
            <a:spAutoFit/>
          </a:bodyPr>
          <a:lstStyle/>
          <a:p>
            <a:r>
              <a:rPr lang="en-US" sz="1200" b="1" dirty="0" smtClean="0"/>
              <a:t>Smart Blue Filter Products</a:t>
            </a:r>
            <a:endParaRPr lang="en-US" sz="1200" b="1" dirty="0"/>
          </a:p>
        </p:txBody>
      </p:sp>
      <p:sp>
        <p:nvSpPr>
          <p:cNvPr id="120" name="TextBox 119"/>
          <p:cNvSpPr txBox="1"/>
          <p:nvPr/>
        </p:nvSpPr>
        <p:spPr>
          <a:xfrm>
            <a:off x="3049772" y="1835614"/>
            <a:ext cx="2057400" cy="276999"/>
          </a:xfrm>
          <a:prstGeom prst="rect">
            <a:avLst/>
          </a:prstGeom>
          <a:noFill/>
        </p:spPr>
        <p:txBody>
          <a:bodyPr wrap="square" rtlCol="0">
            <a:spAutoFit/>
          </a:bodyPr>
          <a:lstStyle/>
          <a:p>
            <a:r>
              <a:rPr lang="en-US" sz="1200" b="1" dirty="0" smtClean="0"/>
              <a:t>No-Glare Lens Treatment</a:t>
            </a:r>
            <a:endParaRPr lang="en-US" sz="1200" b="1" dirty="0"/>
          </a:p>
        </p:txBody>
      </p:sp>
      <p:sp>
        <p:nvSpPr>
          <p:cNvPr id="121" name="TextBox 120"/>
          <p:cNvSpPr txBox="1"/>
          <p:nvPr/>
        </p:nvSpPr>
        <p:spPr>
          <a:xfrm>
            <a:off x="4954772" y="1835614"/>
            <a:ext cx="2514600" cy="276999"/>
          </a:xfrm>
          <a:prstGeom prst="rect">
            <a:avLst/>
          </a:prstGeom>
          <a:noFill/>
        </p:spPr>
        <p:txBody>
          <a:bodyPr wrap="square" rtlCol="0">
            <a:spAutoFit/>
          </a:bodyPr>
          <a:lstStyle/>
          <a:p>
            <a:r>
              <a:rPr lang="en-US" sz="1200" b="1" dirty="0" smtClean="0"/>
              <a:t>Harmful Blue Light Protection</a:t>
            </a:r>
            <a:endParaRPr lang="en-US" sz="1200" b="1" dirty="0"/>
          </a:p>
        </p:txBody>
      </p:sp>
      <p:sp>
        <p:nvSpPr>
          <p:cNvPr id="122" name="TextBox 121"/>
          <p:cNvSpPr txBox="1"/>
          <p:nvPr/>
        </p:nvSpPr>
        <p:spPr>
          <a:xfrm>
            <a:off x="7543803" y="1846247"/>
            <a:ext cx="1371600" cy="276999"/>
          </a:xfrm>
          <a:prstGeom prst="rect">
            <a:avLst/>
          </a:prstGeom>
          <a:noFill/>
        </p:spPr>
        <p:txBody>
          <a:bodyPr wrap="square" rtlCol="0">
            <a:spAutoFit/>
          </a:bodyPr>
          <a:lstStyle/>
          <a:p>
            <a:r>
              <a:rPr lang="en-US" sz="1200" b="1" dirty="0" smtClean="0"/>
              <a:t>UV Protection </a:t>
            </a:r>
            <a:endParaRPr lang="en-US" sz="1200" b="1" dirty="0"/>
          </a:p>
        </p:txBody>
      </p:sp>
      <p:pic>
        <p:nvPicPr>
          <p:cNvPr id="123" name="Picture 122" descr="SpacerBlue.psd"/>
          <p:cNvPicPr>
            <a:picLocks noChangeAspect="1"/>
          </p:cNvPicPr>
          <p:nvPr/>
        </p:nvPicPr>
        <p:blipFill rotWithShape="1">
          <a:blip r:embed="rId7" cstate="print">
            <a:extLst>
              <a:ext uri="{28A0092B-C50C-407E-A947-70E740481C1C}">
                <a14:useLocalDpi xmlns:a14="http://schemas.microsoft.com/office/drawing/2010/main" val="0"/>
              </a:ext>
            </a:extLst>
          </a:blip>
          <a:srcRect t="23380" b="67824"/>
          <a:stretch/>
        </p:blipFill>
        <p:spPr>
          <a:xfrm>
            <a:off x="0" y="1507066"/>
            <a:ext cx="9144000" cy="321734"/>
          </a:xfrm>
          <a:prstGeom prst="rect">
            <a:avLst/>
          </a:prstGeom>
        </p:spPr>
      </p:pic>
      <p:sp>
        <p:nvSpPr>
          <p:cNvPr id="124" name="object 32"/>
          <p:cNvSpPr/>
          <p:nvPr/>
        </p:nvSpPr>
        <p:spPr>
          <a:xfrm rot="16200000">
            <a:off x="-17983" y="2649358"/>
            <a:ext cx="1400369" cy="450002"/>
          </a:xfrm>
          <a:custGeom>
            <a:avLst/>
            <a:gdLst/>
            <a:ahLst/>
            <a:cxnLst/>
            <a:rect l="l" t="t" r="r" b="b"/>
            <a:pathLst>
              <a:path w="554990" h="1383030">
                <a:moveTo>
                  <a:pt x="554583" y="1382852"/>
                </a:moveTo>
                <a:lnTo>
                  <a:pt x="0" y="1382852"/>
                </a:lnTo>
                <a:lnTo>
                  <a:pt x="0" y="0"/>
                </a:lnTo>
                <a:lnTo>
                  <a:pt x="554583" y="0"/>
                </a:lnTo>
                <a:lnTo>
                  <a:pt x="554583" y="1382852"/>
                </a:lnTo>
                <a:close/>
              </a:path>
            </a:pathLst>
          </a:custGeom>
          <a:solidFill>
            <a:schemeClr val="accent5">
              <a:lumMod val="50000"/>
            </a:schemeClr>
          </a:solidFill>
          <a:ln>
            <a:solidFill>
              <a:schemeClr val="bg1"/>
            </a:solidFill>
          </a:ln>
          <a:effectLst>
            <a:outerShdw blurRad="50800" dist="38100" dir="2700000" algn="tl" rotWithShape="0">
              <a:prstClr val="black">
                <a:alpha val="40000"/>
              </a:prstClr>
            </a:outerShdw>
          </a:effectLst>
        </p:spPr>
        <p:txBody>
          <a:bodyPr wrap="square" lIns="0" tIns="0" rIns="0" bIns="0" rtlCol="0" anchor="ctr"/>
          <a:lstStyle/>
          <a:p>
            <a:pPr marL="10583" algn="ctr">
              <a:lnSpc>
                <a:spcPts val="1629"/>
              </a:lnSpc>
            </a:pPr>
            <a:r>
              <a:rPr lang="en-US" sz="1100" b="1" dirty="0" smtClean="0">
                <a:solidFill>
                  <a:schemeClr val="bg1">
                    <a:lumMod val="85000"/>
                  </a:schemeClr>
                </a:solidFill>
                <a:latin typeface="Arial"/>
                <a:cs typeface="Arial"/>
              </a:rPr>
              <a:t>Ultimate </a:t>
            </a:r>
          </a:p>
          <a:p>
            <a:pPr marL="10583" algn="ctr">
              <a:lnSpc>
                <a:spcPts val="1629"/>
              </a:lnSpc>
            </a:pPr>
            <a:r>
              <a:rPr lang="en-US" sz="1100" b="1" dirty="0" smtClean="0">
                <a:solidFill>
                  <a:schemeClr val="bg1">
                    <a:lumMod val="85000"/>
                  </a:schemeClr>
                </a:solidFill>
                <a:latin typeface="Arial"/>
                <a:cs typeface="Arial"/>
              </a:rPr>
              <a:t>(Activated)</a:t>
            </a:r>
            <a:endParaRPr lang="en-US" sz="800" b="1" baseline="30000" dirty="0">
              <a:solidFill>
                <a:schemeClr val="bg1">
                  <a:lumMod val="85000"/>
                </a:schemeClr>
              </a:solidFill>
              <a:latin typeface="Arial"/>
              <a:cs typeface="Arial"/>
            </a:endParaRPr>
          </a:p>
        </p:txBody>
      </p:sp>
      <p:sp>
        <p:nvSpPr>
          <p:cNvPr id="125" name="Rectangle 124"/>
          <p:cNvSpPr/>
          <p:nvPr/>
        </p:nvSpPr>
        <p:spPr>
          <a:xfrm>
            <a:off x="990600" y="2209800"/>
            <a:ext cx="2057400" cy="137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059875" y="2209800"/>
            <a:ext cx="1905000" cy="137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976750" y="2209800"/>
            <a:ext cx="2567050" cy="137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543800" y="2209800"/>
            <a:ext cx="1143000" cy="1371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a:off x="990600" y="2590800"/>
            <a:ext cx="205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bject 15"/>
          <p:cNvSpPr/>
          <p:nvPr/>
        </p:nvSpPr>
        <p:spPr>
          <a:xfrm>
            <a:off x="990600" y="3962400"/>
            <a:ext cx="7696199" cy="1219200"/>
          </a:xfrm>
          <a:custGeom>
            <a:avLst/>
            <a:gdLst/>
            <a:ahLst/>
            <a:cxnLst/>
            <a:rect l="l" t="t" r="r" b="b"/>
            <a:pathLst>
              <a:path w="3547110" h="1102359">
                <a:moveTo>
                  <a:pt x="0" y="1102105"/>
                </a:moveTo>
                <a:lnTo>
                  <a:pt x="3547110" y="1102105"/>
                </a:lnTo>
                <a:lnTo>
                  <a:pt x="3547110" y="0"/>
                </a:lnTo>
                <a:lnTo>
                  <a:pt x="0" y="0"/>
                </a:lnTo>
                <a:lnTo>
                  <a:pt x="0" y="1102105"/>
                </a:lnTo>
                <a:close/>
              </a:path>
            </a:pathLst>
          </a:custGeom>
          <a:solidFill>
            <a:schemeClr val="accent1">
              <a:lumMod val="50000"/>
            </a:schemeClr>
          </a:solidFill>
        </p:spPr>
        <p:txBody>
          <a:bodyPr wrap="square" lIns="0" tIns="0" rIns="0" bIns="0" rtlCol="0"/>
          <a:lstStyle/>
          <a:p>
            <a:endParaRPr dirty="0">
              <a:latin typeface="Arial"/>
              <a:cs typeface="Arial"/>
            </a:endParaRPr>
          </a:p>
        </p:txBody>
      </p:sp>
      <p:pic>
        <p:nvPicPr>
          <p:cNvPr id="134" name="Picture 18"/>
          <p:cNvPicPr>
            <a:picLocks noChangeAspect="1"/>
          </p:cNvPicPr>
          <p:nvPr/>
        </p:nvPicPr>
        <p:blipFill>
          <a:blip r:embed="rId8" cstate="print"/>
          <a:srcRect/>
          <a:stretch>
            <a:fillRect/>
          </a:stretch>
        </p:blipFill>
        <p:spPr bwMode="auto">
          <a:xfrm>
            <a:off x="7467600" y="4059676"/>
            <a:ext cx="1086180" cy="996636"/>
          </a:xfrm>
          <a:prstGeom prst="rect">
            <a:avLst/>
          </a:prstGeom>
          <a:noFill/>
          <a:ln w="9525">
            <a:noFill/>
            <a:miter lim="800000"/>
            <a:headEnd/>
            <a:tailEnd/>
          </a:ln>
        </p:spPr>
      </p:pic>
      <p:sp>
        <p:nvSpPr>
          <p:cNvPr id="135" name="object 24"/>
          <p:cNvSpPr txBox="1"/>
          <p:nvPr/>
        </p:nvSpPr>
        <p:spPr>
          <a:xfrm>
            <a:off x="5029200" y="4114800"/>
            <a:ext cx="2362200" cy="886397"/>
          </a:xfrm>
          <a:prstGeom prst="rect">
            <a:avLst/>
          </a:prstGeom>
        </p:spPr>
        <p:txBody>
          <a:bodyPr vert="horz" wrap="square" lIns="0" tIns="0" rIns="0" bIns="0" rtlCol="0">
            <a:spAutoFit/>
          </a:bodyPr>
          <a:lstStyle/>
          <a:p>
            <a:pPr marL="10583" marR="4233">
              <a:lnSpc>
                <a:spcPct val="90000"/>
              </a:lnSpc>
            </a:pPr>
            <a:r>
              <a:rPr lang="en-US" sz="1600" dirty="0" smtClean="0">
                <a:solidFill>
                  <a:schemeClr val="bg1">
                    <a:lumMod val="95000"/>
                  </a:schemeClr>
                </a:solidFill>
                <a:latin typeface="Calibri Light" pitchFamily="34" charset="0"/>
                <a:cs typeface="Arial"/>
              </a:rPr>
              <a:t>Blocks  up to</a:t>
            </a:r>
          </a:p>
          <a:p>
            <a:pPr marL="10583" marR="4233">
              <a:lnSpc>
                <a:spcPct val="90000"/>
              </a:lnSpc>
            </a:pPr>
            <a:r>
              <a:rPr lang="en-US" sz="1600" spc="-4" dirty="0" smtClean="0">
                <a:solidFill>
                  <a:schemeClr val="bg1">
                    <a:lumMod val="95000"/>
                  </a:schemeClr>
                </a:solidFill>
                <a:latin typeface="Calibri Light" pitchFamily="34" charset="0"/>
                <a:cs typeface="Arial"/>
              </a:rPr>
              <a:t>HARMFUL </a:t>
            </a:r>
          </a:p>
          <a:p>
            <a:pPr marL="10583" marR="4233">
              <a:lnSpc>
                <a:spcPct val="90000"/>
              </a:lnSpc>
            </a:pPr>
            <a:r>
              <a:rPr lang="en-US" sz="1600" spc="-4" dirty="0" smtClean="0">
                <a:solidFill>
                  <a:schemeClr val="bg1">
                    <a:lumMod val="95000"/>
                  </a:schemeClr>
                </a:solidFill>
                <a:latin typeface="Calibri Light" pitchFamily="34" charset="0"/>
                <a:cs typeface="Arial"/>
              </a:rPr>
              <a:t>Blue Light</a:t>
            </a:r>
            <a:r>
              <a:rPr sz="1600" spc="-4" dirty="0" smtClean="0">
                <a:solidFill>
                  <a:schemeClr val="bg1">
                    <a:lumMod val="95000"/>
                  </a:schemeClr>
                </a:solidFill>
                <a:latin typeface="Calibri Light" pitchFamily="34" charset="0"/>
                <a:cs typeface="Arial"/>
              </a:rPr>
              <a:t> </a:t>
            </a:r>
            <a:r>
              <a:rPr lang="en-US" sz="1600" spc="-4" dirty="0" smtClean="0">
                <a:solidFill>
                  <a:schemeClr val="bg1">
                    <a:lumMod val="95000"/>
                  </a:schemeClr>
                </a:solidFill>
                <a:latin typeface="Calibri Light" pitchFamily="34" charset="0"/>
                <a:cs typeface="Arial"/>
              </a:rPr>
              <a:t/>
            </a:r>
            <a:br>
              <a:rPr lang="en-US" sz="1600" spc="-4" dirty="0" smtClean="0">
                <a:solidFill>
                  <a:schemeClr val="bg1">
                    <a:lumMod val="95000"/>
                  </a:schemeClr>
                </a:solidFill>
                <a:latin typeface="Calibri Light" pitchFamily="34" charset="0"/>
                <a:cs typeface="Arial"/>
              </a:rPr>
            </a:br>
            <a:endParaRPr sz="1600" dirty="0">
              <a:solidFill>
                <a:schemeClr val="bg1">
                  <a:lumMod val="95000"/>
                </a:schemeClr>
              </a:solidFill>
              <a:latin typeface="Calibri Light" pitchFamily="34" charset="0"/>
              <a:cs typeface="Arial"/>
            </a:endParaRPr>
          </a:p>
        </p:txBody>
      </p:sp>
      <p:sp>
        <p:nvSpPr>
          <p:cNvPr id="136" name="TextBox 135"/>
          <p:cNvSpPr txBox="1"/>
          <p:nvPr/>
        </p:nvSpPr>
        <p:spPr>
          <a:xfrm>
            <a:off x="6248400" y="4114800"/>
            <a:ext cx="1524000" cy="707886"/>
          </a:xfrm>
          <a:prstGeom prst="rect">
            <a:avLst/>
          </a:prstGeom>
          <a:noFill/>
        </p:spPr>
        <p:txBody>
          <a:bodyPr wrap="square" rtlCol="0">
            <a:spAutoFit/>
          </a:bodyPr>
          <a:lstStyle/>
          <a:p>
            <a:r>
              <a:rPr lang="en-US" sz="4000" b="1" dirty="0" smtClean="0">
                <a:solidFill>
                  <a:schemeClr val="bg1">
                    <a:lumMod val="75000"/>
                  </a:schemeClr>
                </a:solidFill>
                <a:effectLst>
                  <a:outerShdw blurRad="38100" dist="38100" dir="2700000" algn="tl">
                    <a:srgbClr val="000000">
                      <a:alpha val="43137"/>
                    </a:srgbClr>
                  </a:outerShdw>
                </a:effectLst>
                <a:latin typeface="Calibri Light" pitchFamily="34" charset="0"/>
              </a:rPr>
              <a:t>92</a:t>
            </a:r>
            <a:r>
              <a:rPr lang="en-US" sz="3200" dirty="0" smtClean="0">
                <a:solidFill>
                  <a:schemeClr val="bg1">
                    <a:lumMod val="75000"/>
                  </a:schemeClr>
                </a:solidFill>
                <a:effectLst>
                  <a:outerShdw blurRad="38100" dist="38100" dir="2700000" algn="tl">
                    <a:srgbClr val="000000">
                      <a:alpha val="43137"/>
                    </a:srgbClr>
                  </a:outerShdw>
                </a:effectLst>
                <a:latin typeface="Calibri Light" pitchFamily="34" charset="0"/>
              </a:rPr>
              <a:t>%</a:t>
            </a:r>
            <a:endParaRPr lang="en-US" sz="3200" dirty="0">
              <a:solidFill>
                <a:schemeClr val="bg1">
                  <a:lumMod val="75000"/>
                </a:schemeClr>
              </a:solidFill>
              <a:effectLst>
                <a:outerShdw blurRad="38100" dist="38100" dir="2700000" algn="tl">
                  <a:srgbClr val="000000">
                    <a:alpha val="43137"/>
                  </a:srgbClr>
                </a:outerShdw>
              </a:effectLst>
              <a:latin typeface="Calibri Light" pitchFamily="34" charset="0"/>
            </a:endParaRPr>
          </a:p>
        </p:txBody>
      </p:sp>
      <p:sp>
        <p:nvSpPr>
          <p:cNvPr id="137" name="TextBox 136"/>
          <p:cNvSpPr txBox="1"/>
          <p:nvPr/>
        </p:nvSpPr>
        <p:spPr>
          <a:xfrm>
            <a:off x="1186130" y="4355068"/>
            <a:ext cx="3784122" cy="369332"/>
          </a:xfrm>
          <a:prstGeom prst="rect">
            <a:avLst/>
          </a:prstGeom>
          <a:noFill/>
        </p:spPr>
        <p:txBody>
          <a:bodyPr wrap="square" rtlCol="0">
            <a:spAutoFit/>
          </a:bodyPr>
          <a:lstStyle/>
          <a:p>
            <a:r>
              <a:rPr lang="en-US" sz="1400" dirty="0" smtClean="0">
                <a:solidFill>
                  <a:schemeClr val="bg1">
                    <a:lumMod val="95000"/>
                  </a:schemeClr>
                </a:solidFill>
                <a:latin typeface="Calibri Light" pitchFamily="34" charset="0"/>
              </a:rPr>
              <a:t>Xperio UV™ Polarized Sun Lenses</a:t>
            </a:r>
          </a:p>
          <a:p>
            <a:endParaRPr lang="en-US" sz="400" dirty="0" smtClean="0">
              <a:solidFill>
                <a:schemeClr val="bg1">
                  <a:lumMod val="95000"/>
                </a:schemeClr>
              </a:solidFill>
              <a:latin typeface="Calibri Light" pitchFamily="34" charset="0"/>
            </a:endParaRPr>
          </a:p>
        </p:txBody>
      </p:sp>
      <p:sp>
        <p:nvSpPr>
          <p:cNvPr id="138" name="Rectangle 137"/>
          <p:cNvSpPr/>
          <p:nvPr/>
        </p:nvSpPr>
        <p:spPr>
          <a:xfrm>
            <a:off x="457200" y="3962400"/>
            <a:ext cx="457199" cy="1219200"/>
          </a:xfrm>
          <a:prstGeom prst="rect">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bg1">
                    <a:lumMod val="85000"/>
                  </a:schemeClr>
                </a:solidFill>
                <a:effectLst>
                  <a:outerShdw blurRad="38100" dist="38100" dir="2700000" algn="tl">
                    <a:srgbClr val="000000">
                      <a:alpha val="43137"/>
                    </a:srgbClr>
                  </a:outerShdw>
                </a:effectLst>
              </a:rPr>
              <a:t>OUTDOOR Polarized</a:t>
            </a:r>
            <a:endParaRPr lang="en-US" sz="1200" dirty="0">
              <a:solidFill>
                <a:schemeClr val="bg1">
                  <a:lumMod val="85000"/>
                </a:schemeClr>
              </a:solidFill>
              <a:effectLst>
                <a:outerShdw blurRad="38100" dist="38100" dir="2700000" algn="tl">
                  <a:srgbClr val="000000">
                    <a:alpha val="43137"/>
                  </a:srgbClr>
                </a:outerShdw>
              </a:effectLst>
            </a:endParaRPr>
          </a:p>
        </p:txBody>
      </p:sp>
      <p:sp>
        <p:nvSpPr>
          <p:cNvPr id="139" name="Rectangle 138"/>
          <p:cNvSpPr/>
          <p:nvPr/>
        </p:nvSpPr>
        <p:spPr>
          <a:xfrm>
            <a:off x="990600" y="3962400"/>
            <a:ext cx="3962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953000" y="3962400"/>
            <a:ext cx="2438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7391400" y="3962400"/>
            <a:ext cx="1295400" cy="1219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46" name="TextBox 45"/>
          <p:cNvSpPr txBox="1"/>
          <p:nvPr/>
        </p:nvSpPr>
        <p:spPr>
          <a:xfrm>
            <a:off x="53340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4blue.jpg"/>
          <p:cNvPicPr>
            <a:picLocks noChangeAspect="1"/>
          </p:cNvPicPr>
          <p:nvPr/>
        </p:nvPicPr>
        <p:blipFill>
          <a:blip r:embed="rId3" cstate="print">
            <a:alphaModFix amt="62000"/>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228600" y="5791200"/>
            <a:ext cx="8915400" cy="621067"/>
          </a:xfrm>
          <a:prstGeom prst="rect">
            <a:avLst/>
          </a:prstGeom>
        </p:spPr>
        <p:txBody>
          <a:bodyPr wrap="square">
            <a:spAutoFit/>
          </a:bodyPr>
          <a:lstStyle/>
          <a:p>
            <a:pPr>
              <a:lnSpc>
                <a:spcPct val="90000"/>
              </a:lnSpc>
            </a:pPr>
            <a:r>
              <a:rPr lang="en-US" sz="950" dirty="0" smtClean="0"/>
              <a:t>Source:</a:t>
            </a:r>
          </a:p>
          <a:p>
            <a:pPr>
              <a:lnSpc>
                <a:spcPct val="90000"/>
              </a:lnSpc>
            </a:pPr>
            <a:r>
              <a:rPr lang="en-US" sz="950" dirty="0" smtClean="0"/>
              <a:t>*Arnault E. Barrau C, Nanteau C. Gondouin P, Bigot K, et al. “Phototoxic Action Spectrum on a Retinal Pigment Epithelium Model of Age-Related Macular Degeneration </a:t>
            </a:r>
            <a:br>
              <a:rPr lang="en-US" sz="950" dirty="0" smtClean="0"/>
            </a:br>
            <a:r>
              <a:rPr lang="en-US" sz="950" dirty="0" smtClean="0"/>
              <a:t>Exposed to Sunlight Normalized Conditions.” PLoS ONE 8(*); e71398.doi:10.1371398.August 23,2013.</a:t>
            </a:r>
          </a:p>
          <a:p>
            <a:pPr>
              <a:lnSpc>
                <a:spcPct val="90000"/>
              </a:lnSpc>
            </a:pPr>
            <a:r>
              <a:rPr lang="en-US" sz="950" dirty="0" smtClean="0"/>
              <a:t>**National Institues of Health National Eye Institute. Facts about Age-Related Macular Degeneration. Retrieved from: https://nei.nih.gov/health/maculardegen/armd_facts </a:t>
            </a:r>
          </a:p>
        </p:txBody>
      </p:sp>
      <p:sp>
        <p:nvSpPr>
          <p:cNvPr id="4" name="ZoneTexte 9"/>
          <p:cNvSpPr txBox="1"/>
          <p:nvPr/>
        </p:nvSpPr>
        <p:spPr>
          <a:xfrm>
            <a:off x="0" y="1613118"/>
            <a:ext cx="9144000" cy="1815882"/>
          </a:xfrm>
          <a:prstGeom prst="rect">
            <a:avLst/>
          </a:prstGeom>
          <a:noFill/>
        </p:spPr>
        <p:txBody>
          <a:bodyPr wrap="square" rtlCol="0">
            <a:spAutoFit/>
          </a:bodyPr>
          <a:lstStyle/>
          <a:p>
            <a:pPr algn="ctr">
              <a:spcBef>
                <a:spcPct val="0"/>
              </a:spcBef>
              <a:defRPr/>
            </a:pPr>
            <a:r>
              <a:rPr lang="en-US" sz="2800" dirty="0" smtClean="0">
                <a:solidFill>
                  <a:schemeClr val="tx1">
                    <a:lumMod val="65000"/>
                    <a:lumOff val="35000"/>
                  </a:schemeClr>
                </a:solidFill>
                <a:latin typeface="Verdana"/>
                <a:ea typeface="+mj-ea"/>
                <a:cs typeface="Verdana"/>
              </a:rPr>
              <a:t>has been linked to retinal disorders such </a:t>
            </a:r>
            <a:br>
              <a:rPr lang="en-US" sz="2800" dirty="0" smtClean="0">
                <a:solidFill>
                  <a:schemeClr val="tx1">
                    <a:lumMod val="65000"/>
                    <a:lumOff val="35000"/>
                  </a:schemeClr>
                </a:solidFill>
                <a:latin typeface="Verdana"/>
                <a:ea typeface="+mj-ea"/>
                <a:cs typeface="Verdana"/>
              </a:rPr>
            </a:br>
            <a:r>
              <a:rPr lang="en-US" sz="2800" dirty="0" smtClean="0">
                <a:solidFill>
                  <a:schemeClr val="tx1">
                    <a:lumMod val="65000"/>
                    <a:lumOff val="35000"/>
                  </a:schemeClr>
                </a:solidFill>
                <a:latin typeface="Verdana"/>
                <a:ea typeface="+mj-ea"/>
                <a:cs typeface="Verdana"/>
              </a:rPr>
              <a:t>as </a:t>
            </a:r>
            <a:r>
              <a:rPr lang="en-US" sz="2800" dirty="0" smtClean="0">
                <a:solidFill>
                  <a:srgbClr val="25408F"/>
                </a:solidFill>
                <a:latin typeface="Verdana"/>
                <a:ea typeface="+mj-ea"/>
                <a:cs typeface="Verdana"/>
              </a:rPr>
              <a:t>age-related macular degeneration (AMD)</a:t>
            </a:r>
            <a:r>
              <a:rPr lang="en-US" sz="2800" spc="-300" dirty="0" smtClean="0">
                <a:solidFill>
                  <a:srgbClr val="25408F"/>
                </a:solidFill>
                <a:latin typeface="Verdana"/>
                <a:ea typeface="+mj-ea"/>
                <a:cs typeface="Verdana"/>
              </a:rPr>
              <a:t>*</a:t>
            </a:r>
            <a:r>
              <a:rPr lang="en-US" sz="2800" dirty="0" smtClean="0">
                <a:solidFill>
                  <a:schemeClr val="tx1">
                    <a:lumMod val="65000"/>
                    <a:lumOff val="35000"/>
                  </a:schemeClr>
                </a:solidFill>
                <a:latin typeface="Verdana"/>
                <a:ea typeface="+mj-ea"/>
                <a:cs typeface="Verdana"/>
              </a:rPr>
              <a:t>, which is a leading cause of vision loss in </a:t>
            </a:r>
            <a:br>
              <a:rPr lang="en-US" sz="2800" dirty="0" smtClean="0">
                <a:solidFill>
                  <a:schemeClr val="tx1">
                    <a:lumMod val="65000"/>
                    <a:lumOff val="35000"/>
                  </a:schemeClr>
                </a:solidFill>
                <a:latin typeface="Verdana"/>
                <a:ea typeface="+mj-ea"/>
                <a:cs typeface="Verdana"/>
              </a:rPr>
            </a:br>
            <a:r>
              <a:rPr lang="en-US" sz="2800" dirty="0" smtClean="0">
                <a:solidFill>
                  <a:schemeClr val="tx1">
                    <a:lumMod val="65000"/>
                    <a:lumOff val="35000"/>
                  </a:schemeClr>
                </a:solidFill>
                <a:latin typeface="Verdana"/>
                <a:ea typeface="+mj-ea"/>
                <a:cs typeface="Verdana"/>
              </a:rPr>
              <a:t>adults over the age of 50.**</a:t>
            </a:r>
            <a:endParaRPr lang="en-US" sz="2800" dirty="0">
              <a:solidFill>
                <a:schemeClr val="tx1">
                  <a:lumMod val="65000"/>
                  <a:lumOff val="35000"/>
                </a:schemeClr>
              </a:solidFill>
              <a:latin typeface="Verdana"/>
              <a:ea typeface="+mj-ea"/>
              <a:cs typeface="Verdana"/>
            </a:endParaRPr>
          </a:p>
        </p:txBody>
      </p:sp>
      <p:sp>
        <p:nvSpPr>
          <p:cNvPr id="3" name="TextBox 2"/>
          <p:cNvSpPr txBox="1"/>
          <p:nvPr/>
        </p:nvSpPr>
        <p:spPr>
          <a:xfrm>
            <a:off x="1371600" y="1155918"/>
            <a:ext cx="6324600" cy="461665"/>
          </a:xfrm>
          <a:prstGeom prst="rect">
            <a:avLst/>
          </a:prstGeom>
          <a:noFill/>
        </p:spPr>
        <p:txBody>
          <a:bodyPr wrap="square" rtlCol="0">
            <a:spAutoFit/>
          </a:bodyPr>
          <a:lstStyle/>
          <a:p>
            <a:pPr algn="ctr"/>
            <a:r>
              <a:rPr lang="en-US" sz="2400" b="1" dirty="0">
                <a:solidFill>
                  <a:srgbClr val="000090"/>
                </a:solidFill>
                <a:effectLst/>
                <a:latin typeface="Verdana"/>
                <a:cs typeface="Verdana"/>
              </a:rPr>
              <a:t>HARMFUL BLUE LIGHT </a:t>
            </a:r>
            <a:endParaRPr lang="en-US" sz="2400" dirty="0">
              <a:solidFill>
                <a:srgbClr val="000090"/>
              </a:solidFill>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8" name="TextBox 7"/>
          <p:cNvSpPr txBox="1"/>
          <p:nvPr/>
        </p:nvSpPr>
        <p:spPr>
          <a:xfrm>
            <a:off x="53340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AMD Process_Norm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495800" y="304800"/>
            <a:ext cx="4419600" cy="1200328"/>
          </a:xfrm>
          <a:prstGeom prst="rect">
            <a:avLst/>
          </a:prstGeom>
          <a:noFill/>
        </p:spPr>
        <p:txBody>
          <a:bodyPr wrap="square" rtlCol="0">
            <a:spAutoFit/>
          </a:bodyPr>
          <a:lstStyle/>
          <a:p>
            <a:pPr algn="r"/>
            <a:r>
              <a:rPr lang="en-US" sz="2400" b="1" dirty="0">
                <a:solidFill>
                  <a:srgbClr val="000090"/>
                </a:solidFill>
                <a:latin typeface="Verdana"/>
                <a:cs typeface="Verdana"/>
              </a:rPr>
              <a:t>HARMFUL BLUE LIGHT </a:t>
            </a:r>
            <a:endParaRPr lang="en-US" sz="2400" b="1" dirty="0" smtClean="0">
              <a:solidFill>
                <a:srgbClr val="000090"/>
              </a:solidFill>
              <a:latin typeface="Verdana"/>
              <a:cs typeface="Verdana"/>
            </a:endParaRPr>
          </a:p>
          <a:p>
            <a:pPr algn="r"/>
            <a:r>
              <a:rPr lang="en-US" sz="2400" dirty="0" smtClean="0">
                <a:solidFill>
                  <a:srgbClr val="000090"/>
                </a:solidFill>
                <a:latin typeface="Verdana"/>
                <a:cs typeface="Verdana"/>
              </a:rPr>
              <a:t>has been linked to Retinal cell death and AMD</a:t>
            </a:r>
            <a:endParaRPr lang="en-US" sz="2400" dirty="0">
              <a:solidFill>
                <a:srgbClr val="000090"/>
              </a:solidFill>
            </a:endParaRPr>
          </a:p>
        </p:txBody>
      </p:sp>
      <p:sp>
        <p:nvSpPr>
          <p:cNvPr id="6" name="TextBox 5"/>
          <p:cNvSpPr txBox="1"/>
          <p:nvPr/>
        </p:nvSpPr>
        <p:spPr>
          <a:xfrm>
            <a:off x="54102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563" y="3048000"/>
            <a:ext cx="2956821" cy="685800"/>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96974" y="3048000"/>
            <a:ext cx="4650154" cy="685800"/>
          </a:xfrm>
          <a:prstGeom prst="rect">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re 1"/>
          <p:cNvSpPr txBox="1">
            <a:spLocks/>
          </p:cNvSpPr>
          <p:nvPr/>
        </p:nvSpPr>
        <p:spPr>
          <a:xfrm>
            <a:off x="0" y="1"/>
            <a:ext cx="9144000" cy="914400"/>
          </a:xfrm>
          <a:prstGeom prst="rect">
            <a:avLst/>
          </a:prstGeom>
        </p:spPr>
        <p:txBody>
          <a:bodyPr vert="horz" lIns="91440" tIns="45720" rIns="91440" bIns="45720" rtlCol="0" anchor="ctr">
            <a:normAutofit/>
          </a:bodyPr>
          <a:lstStyle/>
          <a:p>
            <a:pPr marR="0" lvl="0" indent="0" algn="ctr" fontAlgn="auto">
              <a:lnSpc>
                <a:spcPct val="100000"/>
              </a:lnSpc>
              <a:spcBef>
                <a:spcPct val="0"/>
              </a:spcBef>
              <a:spcAft>
                <a:spcPts val="0"/>
              </a:spcAft>
              <a:buClrTx/>
              <a:buSzTx/>
              <a:buFontTx/>
              <a:buNone/>
              <a:tabLst/>
              <a:defRPr/>
            </a:pPr>
            <a:r>
              <a:rPr lang="en-US" sz="2800" b="1" dirty="0" smtClean="0">
                <a:ln w="18415" cmpd="sng">
                  <a:noFill/>
                  <a:prstDash val="solid"/>
                </a:ln>
                <a:solidFill>
                  <a:srgbClr val="000090"/>
                </a:solidFill>
                <a:effectLst/>
                <a:latin typeface="Verdana"/>
                <a:ea typeface="+mj-ea"/>
                <a:cs typeface="Verdana"/>
              </a:rPr>
              <a:t>UNDERSTANDING THE LIGHT SPECTRUM</a:t>
            </a:r>
            <a:endParaRPr lang="en-US" sz="2800" b="1" dirty="0">
              <a:ln w="18415" cmpd="sng">
                <a:noFill/>
                <a:prstDash val="solid"/>
              </a:ln>
              <a:solidFill>
                <a:srgbClr val="000090"/>
              </a:solidFill>
              <a:effectLst/>
              <a:latin typeface="Verdana"/>
              <a:ea typeface="+mj-ea"/>
              <a:cs typeface="Verdana"/>
            </a:endParaRPr>
          </a:p>
        </p:txBody>
      </p:sp>
      <p:sp>
        <p:nvSpPr>
          <p:cNvPr id="8" name="Rectangle 7"/>
          <p:cNvSpPr/>
          <p:nvPr/>
        </p:nvSpPr>
        <p:spPr>
          <a:xfrm>
            <a:off x="838200" y="838200"/>
            <a:ext cx="7323667" cy="369332"/>
          </a:xfrm>
          <a:prstGeom prst="rect">
            <a:avLst/>
          </a:prstGeom>
        </p:spPr>
        <p:txBody>
          <a:bodyPr wrap="square">
            <a:spAutoFit/>
          </a:bodyPr>
          <a:lstStyle/>
          <a:p>
            <a:pPr algn="ctr"/>
            <a:r>
              <a:rPr lang="en-US" b="1" dirty="0" smtClean="0">
                <a:gradFill flip="none" rotWithShape="1">
                  <a:gsLst>
                    <a:gs pos="0">
                      <a:srgbClr val="6A2986"/>
                    </a:gs>
                    <a:gs pos="100000">
                      <a:srgbClr val="0093D0"/>
                    </a:gs>
                    <a:gs pos="50000">
                      <a:srgbClr val="25408F"/>
                    </a:gs>
                  </a:gsLst>
                  <a:lin ang="0" scaled="1"/>
                  <a:tileRect/>
                </a:gradFill>
                <a:latin typeface="Verdana"/>
                <a:cs typeface="Verdana"/>
              </a:rPr>
              <a:t> ELECTROMAGNETIC LIGHT </a:t>
            </a:r>
            <a:r>
              <a:rPr lang="en-US" b="1" dirty="0">
                <a:gradFill flip="none" rotWithShape="1">
                  <a:gsLst>
                    <a:gs pos="0">
                      <a:srgbClr val="6A2986"/>
                    </a:gs>
                    <a:gs pos="100000">
                      <a:srgbClr val="0093D0"/>
                    </a:gs>
                    <a:gs pos="50000">
                      <a:srgbClr val="25408F"/>
                    </a:gs>
                  </a:gsLst>
                  <a:lin ang="0" scaled="1"/>
                  <a:tileRect/>
                </a:gradFill>
                <a:latin typeface="Verdana"/>
                <a:cs typeface="Verdana"/>
              </a:rPr>
              <a:t>SPECTRUM</a:t>
            </a:r>
          </a:p>
        </p:txBody>
      </p:sp>
      <p:pic>
        <p:nvPicPr>
          <p:cNvPr id="1026" name="Picture 2"/>
          <p:cNvPicPr>
            <a:picLocks noChangeAspect="1" noChangeArrowheads="1"/>
          </p:cNvPicPr>
          <p:nvPr/>
        </p:nvPicPr>
        <p:blipFill>
          <a:blip r:embed="rId3" cstate="print"/>
          <a:srcRect/>
          <a:stretch>
            <a:fillRect/>
          </a:stretch>
        </p:blipFill>
        <p:spPr bwMode="auto">
          <a:xfrm>
            <a:off x="152400" y="1219201"/>
            <a:ext cx="8839389" cy="5486400"/>
          </a:xfrm>
          <a:prstGeom prst="rect">
            <a:avLst/>
          </a:prstGeom>
          <a:noFill/>
          <a:ln w="9525">
            <a:noFill/>
            <a:miter lim="800000"/>
            <a:headEnd/>
            <a:tailEnd/>
          </a:ln>
        </p:spPr>
      </p:pic>
      <p:sp>
        <p:nvSpPr>
          <p:cNvPr id="7" name="TextBox 6"/>
          <p:cNvSpPr txBox="1"/>
          <p:nvPr/>
        </p:nvSpPr>
        <p:spPr>
          <a:xfrm>
            <a:off x="49530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aringSun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572000" y="0"/>
            <a:ext cx="4572000" cy="6858000"/>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4" name="ZoneTexte 7"/>
          <p:cNvSpPr txBox="1"/>
          <p:nvPr/>
        </p:nvSpPr>
        <p:spPr>
          <a:xfrm>
            <a:off x="5181600" y="2732544"/>
            <a:ext cx="3657600" cy="2677656"/>
          </a:xfrm>
          <a:prstGeom prst="rect">
            <a:avLst/>
          </a:prstGeom>
          <a:noFill/>
        </p:spPr>
        <p:txBody>
          <a:bodyPr wrap="square" rtlCol="0">
            <a:spAutoFit/>
          </a:bodyPr>
          <a:lstStyle/>
          <a:p>
            <a:pPr marL="230188" indent="-230188">
              <a:buSzPct val="61000"/>
              <a:buBlip>
                <a:blip r:embed="rId4"/>
              </a:buBlip>
            </a:pPr>
            <a:r>
              <a:rPr lang="en-US" sz="1400" dirty="0" smtClean="0">
                <a:solidFill>
                  <a:schemeClr val="tx1">
                    <a:lumMod val="65000"/>
                    <a:lumOff val="35000"/>
                  </a:schemeClr>
                </a:solidFill>
                <a:latin typeface="Verdana"/>
                <a:cs typeface="Verdana"/>
              </a:rPr>
              <a:t>The sun emits Harmful Blue </a:t>
            </a:r>
            <a:br>
              <a:rPr lang="en-US" sz="1400" dirty="0" smtClean="0">
                <a:solidFill>
                  <a:schemeClr val="tx1">
                    <a:lumMod val="65000"/>
                    <a:lumOff val="35000"/>
                  </a:schemeClr>
                </a:solidFill>
                <a:latin typeface="Verdana"/>
                <a:cs typeface="Verdana"/>
              </a:rPr>
            </a:br>
            <a:r>
              <a:rPr lang="en-US" sz="1400" dirty="0" smtClean="0">
                <a:solidFill>
                  <a:schemeClr val="tx1">
                    <a:lumMod val="65000"/>
                    <a:lumOff val="35000"/>
                  </a:schemeClr>
                </a:solidFill>
                <a:latin typeface="Verdana"/>
                <a:cs typeface="Verdana"/>
              </a:rPr>
              <a:t>Light all year long, and in </a:t>
            </a:r>
            <a:br>
              <a:rPr lang="en-US" sz="1400" dirty="0" smtClean="0">
                <a:solidFill>
                  <a:schemeClr val="tx1">
                    <a:lumMod val="65000"/>
                    <a:lumOff val="35000"/>
                  </a:schemeClr>
                </a:solidFill>
                <a:latin typeface="Verdana"/>
                <a:cs typeface="Verdana"/>
              </a:rPr>
            </a:br>
            <a:r>
              <a:rPr lang="en-US" sz="1400" dirty="0" smtClean="0">
                <a:solidFill>
                  <a:schemeClr val="tx1">
                    <a:lumMod val="65000"/>
                    <a:lumOff val="35000"/>
                  </a:schemeClr>
                </a:solidFill>
                <a:latin typeface="Verdana"/>
                <a:cs typeface="Verdana"/>
              </a:rPr>
              <a:t>all weather conditions </a:t>
            </a:r>
          </a:p>
          <a:p>
            <a:pPr marL="230188" indent="-230188">
              <a:buSzPct val="61000"/>
              <a:buBlip>
                <a:blip r:embed="rId4"/>
              </a:buBlip>
            </a:pPr>
            <a:endParaRPr lang="en-US" sz="1400" dirty="0" smtClean="0">
              <a:solidFill>
                <a:schemeClr val="tx1">
                  <a:lumMod val="65000"/>
                  <a:lumOff val="35000"/>
                </a:schemeClr>
              </a:solidFill>
              <a:latin typeface="Verdana"/>
              <a:cs typeface="Verdana"/>
            </a:endParaRPr>
          </a:p>
          <a:p>
            <a:pPr marL="230188" indent="-230188">
              <a:buSzPct val="61000"/>
              <a:buBlip>
                <a:blip r:embed="rId4"/>
              </a:buBlip>
            </a:pPr>
            <a:r>
              <a:rPr lang="en-US" sz="1400" dirty="0" smtClean="0">
                <a:solidFill>
                  <a:schemeClr val="tx1">
                    <a:lumMod val="65000"/>
                    <a:lumOff val="35000"/>
                  </a:schemeClr>
                </a:solidFill>
                <a:latin typeface="Verdana"/>
                <a:cs typeface="Verdana"/>
              </a:rPr>
              <a:t>The sun is the largest singular source of Harmful Blue Light</a:t>
            </a:r>
          </a:p>
          <a:p>
            <a:pPr marL="230188" indent="-230188">
              <a:buSzPct val="61000"/>
              <a:buBlip>
                <a:blip r:embed="rId4"/>
              </a:buBlip>
            </a:pPr>
            <a:endParaRPr lang="en-US" sz="1400" dirty="0" smtClean="0">
              <a:solidFill>
                <a:schemeClr val="tx1">
                  <a:lumMod val="65000"/>
                  <a:lumOff val="35000"/>
                </a:schemeClr>
              </a:solidFill>
              <a:latin typeface="Verdana"/>
              <a:cs typeface="Verdana"/>
            </a:endParaRPr>
          </a:p>
          <a:p>
            <a:pPr marL="230188" indent="-230188">
              <a:buSzPct val="61000"/>
              <a:buBlip>
                <a:blip r:embed="rId4"/>
              </a:buBlip>
            </a:pPr>
            <a:r>
              <a:rPr lang="en-US" sz="1400" dirty="0" smtClean="0">
                <a:solidFill>
                  <a:schemeClr val="tx1">
                    <a:lumMod val="65000"/>
                    <a:lumOff val="35000"/>
                  </a:schemeClr>
                </a:solidFill>
                <a:latin typeface="Verdana"/>
                <a:cs typeface="Verdana"/>
              </a:rPr>
              <a:t>The sun scatters light through </a:t>
            </a:r>
            <a:br>
              <a:rPr lang="en-US" sz="1400" dirty="0" smtClean="0">
                <a:solidFill>
                  <a:schemeClr val="tx1">
                    <a:lumMod val="65000"/>
                    <a:lumOff val="35000"/>
                  </a:schemeClr>
                </a:solidFill>
                <a:latin typeface="Verdana"/>
                <a:cs typeface="Verdana"/>
              </a:rPr>
            </a:br>
            <a:r>
              <a:rPr lang="en-US" sz="1400" dirty="0" smtClean="0">
                <a:solidFill>
                  <a:schemeClr val="tx1">
                    <a:lumMod val="65000"/>
                    <a:lumOff val="35000"/>
                  </a:schemeClr>
                </a:solidFill>
                <a:latin typeface="Verdana"/>
                <a:cs typeface="Verdana"/>
              </a:rPr>
              <a:t>the atmosphere and is</a:t>
            </a:r>
            <a:r>
              <a:rPr lang="en-US" sz="1400" dirty="0">
                <a:solidFill>
                  <a:schemeClr val="tx1">
                    <a:lumMod val="65000"/>
                    <a:lumOff val="35000"/>
                  </a:schemeClr>
                </a:solidFill>
                <a:latin typeface="Verdana"/>
                <a:cs typeface="Verdana"/>
              </a:rPr>
              <a:t> </a:t>
            </a:r>
            <a:r>
              <a:rPr lang="en-US" sz="1400" dirty="0" smtClean="0">
                <a:solidFill>
                  <a:schemeClr val="tx1">
                    <a:lumMod val="65000"/>
                    <a:lumOff val="35000"/>
                  </a:schemeClr>
                </a:solidFill>
                <a:latin typeface="Verdana"/>
                <a:cs typeface="Verdana"/>
              </a:rPr>
              <a:t>up to </a:t>
            </a:r>
            <a:br>
              <a:rPr lang="en-US" sz="1400" dirty="0" smtClean="0">
                <a:solidFill>
                  <a:schemeClr val="tx1">
                    <a:lumMod val="65000"/>
                    <a:lumOff val="35000"/>
                  </a:schemeClr>
                </a:solidFill>
                <a:latin typeface="Verdana"/>
                <a:cs typeface="Verdana"/>
              </a:rPr>
            </a:br>
            <a:r>
              <a:rPr lang="en-US" sz="1400" dirty="0" smtClean="0">
                <a:solidFill>
                  <a:schemeClr val="tx1">
                    <a:lumMod val="65000"/>
                    <a:lumOff val="35000"/>
                  </a:schemeClr>
                </a:solidFill>
                <a:latin typeface="Verdana"/>
                <a:cs typeface="Verdana"/>
              </a:rPr>
              <a:t>500x </a:t>
            </a:r>
            <a:r>
              <a:rPr lang="en-US" sz="1400" dirty="0">
                <a:solidFill>
                  <a:schemeClr val="tx1">
                    <a:lumMod val="65000"/>
                    <a:lumOff val="35000"/>
                  </a:schemeClr>
                </a:solidFill>
                <a:latin typeface="Verdana"/>
                <a:cs typeface="Verdana"/>
              </a:rPr>
              <a:t>more intense than the </a:t>
            </a:r>
            <a:r>
              <a:rPr lang="en-US" sz="1400" dirty="0" smtClean="0">
                <a:solidFill>
                  <a:schemeClr val="tx1">
                    <a:lumMod val="65000"/>
                    <a:lumOff val="35000"/>
                  </a:schemeClr>
                </a:solidFill>
                <a:latin typeface="Verdana"/>
                <a:cs typeface="Verdana"/>
              </a:rPr>
              <a:t>Harmful Blue Light we are </a:t>
            </a:r>
            <a:br>
              <a:rPr lang="en-US" sz="1400" dirty="0" smtClean="0">
                <a:solidFill>
                  <a:schemeClr val="tx1">
                    <a:lumMod val="65000"/>
                    <a:lumOff val="35000"/>
                  </a:schemeClr>
                </a:solidFill>
                <a:latin typeface="Verdana"/>
                <a:cs typeface="Verdana"/>
              </a:rPr>
            </a:br>
            <a:r>
              <a:rPr lang="en-US" sz="1400" dirty="0" smtClean="0">
                <a:solidFill>
                  <a:schemeClr val="tx1">
                    <a:lumMod val="65000"/>
                    <a:lumOff val="35000"/>
                  </a:schemeClr>
                </a:solidFill>
                <a:latin typeface="Verdana"/>
                <a:cs typeface="Verdana"/>
              </a:rPr>
              <a:t>exposed to inside</a:t>
            </a:r>
            <a:endParaRPr lang="en-US" sz="1400" i="1" dirty="0">
              <a:solidFill>
                <a:schemeClr val="tx1">
                  <a:lumMod val="65000"/>
                  <a:lumOff val="35000"/>
                </a:schemeClr>
              </a:solidFill>
              <a:latin typeface="Verdana"/>
              <a:cs typeface="Verdana"/>
            </a:endParaRPr>
          </a:p>
        </p:txBody>
      </p:sp>
      <p:sp>
        <p:nvSpPr>
          <p:cNvPr id="11" name="ZoneTexte 8"/>
          <p:cNvSpPr txBox="1"/>
          <p:nvPr/>
        </p:nvSpPr>
        <p:spPr>
          <a:xfrm>
            <a:off x="5120794" y="1901944"/>
            <a:ext cx="4038600" cy="841256"/>
          </a:xfrm>
          <a:prstGeom prst="rect">
            <a:avLst/>
          </a:prstGeom>
          <a:noFill/>
          <a:ln>
            <a:noFill/>
          </a:ln>
        </p:spPr>
        <p:txBody>
          <a:bodyPr wrap="square" rtlCol="0">
            <a:spAutoFit/>
          </a:bodyPr>
          <a:lstStyle/>
          <a:p>
            <a:pPr>
              <a:lnSpc>
                <a:spcPct val="80000"/>
              </a:lnSpc>
              <a:spcBef>
                <a:spcPct val="0"/>
              </a:spcBef>
              <a:defRPr/>
            </a:pPr>
            <a:r>
              <a:rPr lang="en-US" sz="2000" dirty="0" smtClean="0">
                <a:ln w="18415" cmpd="sng">
                  <a:noFill/>
                  <a:prstDash val="solid"/>
                </a:ln>
                <a:solidFill>
                  <a:srgbClr val="496ABE"/>
                </a:solidFill>
                <a:latin typeface="Verdana"/>
                <a:ea typeface="+mj-ea"/>
                <a:cs typeface="Verdana"/>
              </a:rPr>
              <a:t>Harmful Blue Light </a:t>
            </a:r>
            <a:br>
              <a:rPr lang="en-US" sz="2000" dirty="0" smtClean="0">
                <a:ln w="18415" cmpd="sng">
                  <a:noFill/>
                  <a:prstDash val="solid"/>
                </a:ln>
                <a:solidFill>
                  <a:srgbClr val="496ABE"/>
                </a:solidFill>
                <a:latin typeface="Verdana"/>
                <a:ea typeface="+mj-ea"/>
                <a:cs typeface="Verdana"/>
              </a:rPr>
            </a:br>
            <a:r>
              <a:rPr lang="en-US" sz="2000" dirty="0" smtClean="0">
                <a:ln w="18415" cmpd="sng">
                  <a:noFill/>
                  <a:prstDash val="solid"/>
                </a:ln>
                <a:solidFill>
                  <a:srgbClr val="496ABE"/>
                </a:solidFill>
                <a:latin typeface="Verdana"/>
                <a:ea typeface="+mj-ea"/>
                <a:cs typeface="Verdana"/>
              </a:rPr>
              <a:t>is 500X more intense </a:t>
            </a:r>
            <a:br>
              <a:rPr lang="en-US" sz="2000" dirty="0" smtClean="0">
                <a:ln w="18415" cmpd="sng">
                  <a:noFill/>
                  <a:prstDash val="solid"/>
                </a:ln>
                <a:solidFill>
                  <a:srgbClr val="496ABE"/>
                </a:solidFill>
                <a:latin typeface="Verdana"/>
                <a:ea typeface="+mj-ea"/>
                <a:cs typeface="Verdana"/>
              </a:rPr>
            </a:br>
            <a:r>
              <a:rPr lang="en-US" sz="2000" dirty="0" smtClean="0">
                <a:ln w="18415" cmpd="sng">
                  <a:noFill/>
                  <a:prstDash val="solid"/>
                </a:ln>
                <a:solidFill>
                  <a:srgbClr val="496ABE"/>
                </a:solidFill>
                <a:latin typeface="Verdana"/>
                <a:ea typeface="+mj-ea"/>
                <a:cs typeface="Verdana"/>
              </a:rPr>
              <a:t>than inside</a:t>
            </a:r>
            <a:endParaRPr lang="en-US" sz="2000" dirty="0">
              <a:ln w="18415" cmpd="sng">
                <a:noFill/>
                <a:prstDash val="solid"/>
              </a:ln>
              <a:solidFill>
                <a:srgbClr val="496ABE"/>
              </a:solidFill>
              <a:latin typeface="Verdana"/>
              <a:ea typeface="+mj-ea"/>
              <a:cs typeface="Verdana"/>
            </a:endParaRPr>
          </a:p>
        </p:txBody>
      </p:sp>
      <p:sp>
        <p:nvSpPr>
          <p:cNvPr id="9" name="ZoneTexte 8"/>
          <p:cNvSpPr txBox="1"/>
          <p:nvPr/>
        </p:nvSpPr>
        <p:spPr>
          <a:xfrm>
            <a:off x="5105400" y="1444744"/>
            <a:ext cx="4038600" cy="451406"/>
          </a:xfrm>
          <a:prstGeom prst="rect">
            <a:avLst/>
          </a:prstGeom>
          <a:noFill/>
          <a:ln>
            <a:noFill/>
          </a:ln>
        </p:spPr>
        <p:txBody>
          <a:bodyPr wrap="square" rtlCol="0">
            <a:spAutoFit/>
          </a:bodyPr>
          <a:lstStyle/>
          <a:p>
            <a:pPr>
              <a:lnSpc>
                <a:spcPct val="80000"/>
              </a:lnSpc>
              <a:spcBef>
                <a:spcPct val="0"/>
              </a:spcBef>
              <a:defRPr/>
            </a:pPr>
            <a:r>
              <a:rPr lang="en-US" sz="2800" b="1" dirty="0" smtClean="0">
                <a:ln w="18415" cmpd="sng">
                  <a:noFill/>
                  <a:prstDash val="solid"/>
                </a:ln>
                <a:solidFill>
                  <a:srgbClr val="000090"/>
                </a:solidFill>
                <a:effectLst/>
                <a:latin typeface="Verdana"/>
                <a:ea typeface="+mj-ea"/>
                <a:cs typeface="Verdana"/>
              </a:rPr>
              <a:t>OUTSIDE</a:t>
            </a:r>
            <a:endParaRPr lang="en-US" sz="2800" b="1" dirty="0">
              <a:ln w="18415" cmpd="sng">
                <a:noFill/>
                <a:prstDash val="solid"/>
              </a:ln>
              <a:solidFill>
                <a:srgbClr val="000090"/>
              </a:solidFill>
              <a:effectLst/>
              <a:latin typeface="Verdana"/>
              <a:ea typeface="+mj-ea"/>
              <a:cs typeface="Verdana"/>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8" name="TextBox 7"/>
          <p:cNvSpPr txBox="1"/>
          <p:nvPr/>
        </p:nvSpPr>
        <p:spPr>
          <a:xfrm>
            <a:off x="51816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ZoneTexte 7"/>
          <p:cNvSpPr txBox="1"/>
          <p:nvPr/>
        </p:nvSpPr>
        <p:spPr>
          <a:xfrm>
            <a:off x="5486400" y="2480369"/>
            <a:ext cx="3429000" cy="3323987"/>
          </a:xfrm>
          <a:prstGeom prst="rect">
            <a:avLst/>
          </a:prstGeom>
          <a:noFill/>
        </p:spPr>
        <p:txBody>
          <a:bodyPr wrap="square" rtlCol="0">
            <a:spAutoFit/>
          </a:bodyPr>
          <a:lstStyle/>
          <a:p>
            <a:pPr marL="230188" indent="-173038">
              <a:buSzPct val="61000"/>
              <a:buBlip>
                <a:blip r:embed="rId4"/>
              </a:buBlip>
              <a:tabLst>
                <a:tab pos="57150" algn="l"/>
              </a:tabLst>
            </a:pPr>
            <a:r>
              <a:rPr lang="en-US" sz="1400" spc="-300" dirty="0" smtClean="0">
                <a:solidFill>
                  <a:srgbClr val="595959"/>
                </a:solidFill>
                <a:latin typeface="Verdana"/>
                <a:cs typeface="Verdana"/>
              </a:rPr>
              <a:t> </a:t>
            </a:r>
            <a:r>
              <a:rPr lang="en-US" sz="1400" dirty="0" smtClean="0">
                <a:solidFill>
                  <a:srgbClr val="595959"/>
                </a:solidFill>
                <a:latin typeface="Verdana"/>
                <a:cs typeface="Verdana"/>
              </a:rPr>
              <a:t>Blue Light is emitted by many      </a:t>
            </a:r>
            <a:br>
              <a:rPr lang="en-US" sz="1400" dirty="0" smtClean="0">
                <a:solidFill>
                  <a:srgbClr val="595959"/>
                </a:solidFill>
                <a:latin typeface="Verdana"/>
                <a:cs typeface="Verdana"/>
              </a:rPr>
            </a:br>
            <a:r>
              <a:rPr lang="en-US" sz="1400" dirty="0" smtClean="0">
                <a:solidFill>
                  <a:srgbClr val="595959"/>
                </a:solidFill>
                <a:latin typeface="Verdana"/>
                <a:cs typeface="Verdana"/>
              </a:rPr>
              <a:t>indoor sources of light such as LED lamps and compact fluorescent light bulbs (CFLs)</a:t>
            </a:r>
          </a:p>
          <a:p>
            <a:pPr marL="230188" indent="-173038">
              <a:buSzPct val="61000"/>
              <a:buBlip>
                <a:blip r:embed="rId4"/>
              </a:buBlip>
              <a:tabLst>
                <a:tab pos="57150" algn="l"/>
              </a:tabLst>
            </a:pPr>
            <a:endParaRPr lang="en-US" sz="1400" dirty="0" smtClean="0">
              <a:solidFill>
                <a:srgbClr val="595959"/>
              </a:solidFill>
              <a:latin typeface="Verdana"/>
              <a:cs typeface="Verdana"/>
            </a:endParaRPr>
          </a:p>
          <a:p>
            <a:pPr marL="230188" indent="-173038">
              <a:buSzPct val="61000"/>
              <a:buBlip>
                <a:blip r:embed="rId4"/>
              </a:buBlip>
              <a:tabLst>
                <a:tab pos="57150" algn="l"/>
              </a:tabLst>
            </a:pPr>
            <a:r>
              <a:rPr lang="en-US" sz="1400" spc="-300" dirty="0" smtClean="0">
                <a:solidFill>
                  <a:srgbClr val="595959"/>
                </a:solidFill>
                <a:latin typeface="Verdana"/>
                <a:cs typeface="Verdana"/>
              </a:rPr>
              <a:t> </a:t>
            </a:r>
            <a:r>
              <a:rPr lang="en-US" sz="1400" dirty="0" smtClean="0">
                <a:solidFill>
                  <a:srgbClr val="595959"/>
                </a:solidFill>
                <a:latin typeface="Verdana"/>
                <a:cs typeface="Verdana"/>
              </a:rPr>
              <a:t>Harmful Blue Light is also present in modern digital devices like computer screens, tablets, and many smart phones.</a:t>
            </a:r>
          </a:p>
          <a:p>
            <a:pPr marL="230188" indent="-173038">
              <a:buSzPct val="61000"/>
              <a:buBlip>
                <a:blip r:embed="rId4"/>
              </a:buBlip>
              <a:tabLst>
                <a:tab pos="57150" algn="l"/>
              </a:tabLst>
            </a:pPr>
            <a:endParaRPr lang="en-US" sz="1400" dirty="0" smtClean="0">
              <a:solidFill>
                <a:srgbClr val="595959"/>
              </a:solidFill>
              <a:latin typeface="Verdana"/>
              <a:cs typeface="Verdana"/>
            </a:endParaRPr>
          </a:p>
          <a:p>
            <a:pPr marL="230188" indent="-173038">
              <a:buSzPct val="61000"/>
              <a:buBlip>
                <a:blip r:embed="rId4"/>
              </a:buBlip>
              <a:tabLst>
                <a:tab pos="57150" algn="l"/>
              </a:tabLst>
            </a:pPr>
            <a:r>
              <a:rPr lang="en-US" sz="1400" dirty="0" smtClean="0">
                <a:solidFill>
                  <a:srgbClr val="595959"/>
                </a:solidFill>
                <a:latin typeface="Verdana"/>
                <a:cs typeface="Verdana"/>
              </a:rPr>
              <a:t> As the U.S. moves toward more energy-efficient light sources (LEDs), Blue Light surrounds </a:t>
            </a:r>
            <a:br>
              <a:rPr lang="en-US" sz="1400" dirty="0" smtClean="0">
                <a:solidFill>
                  <a:srgbClr val="595959"/>
                </a:solidFill>
                <a:latin typeface="Verdana"/>
                <a:cs typeface="Verdana"/>
              </a:rPr>
            </a:br>
            <a:r>
              <a:rPr lang="en-US" sz="1400" dirty="0" smtClean="0">
                <a:solidFill>
                  <a:srgbClr val="595959"/>
                </a:solidFill>
                <a:latin typeface="Verdana"/>
                <a:cs typeface="Verdana"/>
              </a:rPr>
              <a:t>us even more</a:t>
            </a:r>
          </a:p>
          <a:p>
            <a:pPr marL="230188" indent="-173038">
              <a:buSzPct val="61000"/>
              <a:buBlip>
                <a:blip r:embed="rId4"/>
              </a:buBlip>
              <a:tabLst>
                <a:tab pos="228600" algn="l"/>
              </a:tabLst>
            </a:pPr>
            <a:endParaRPr lang="en-US" sz="1400" dirty="0">
              <a:solidFill>
                <a:srgbClr val="595959"/>
              </a:solidFill>
              <a:latin typeface="Verdana"/>
              <a:cs typeface="Verdana"/>
            </a:endParaRPr>
          </a:p>
        </p:txBody>
      </p:sp>
      <p:sp>
        <p:nvSpPr>
          <p:cNvPr id="16" name="ZoneTexte 8"/>
          <p:cNvSpPr txBox="1"/>
          <p:nvPr/>
        </p:nvSpPr>
        <p:spPr>
          <a:xfrm>
            <a:off x="5334000" y="1870769"/>
            <a:ext cx="4038600" cy="595035"/>
          </a:xfrm>
          <a:prstGeom prst="rect">
            <a:avLst/>
          </a:prstGeom>
          <a:noFill/>
          <a:ln>
            <a:noFill/>
          </a:ln>
        </p:spPr>
        <p:txBody>
          <a:bodyPr wrap="square" rtlCol="0">
            <a:spAutoFit/>
          </a:bodyPr>
          <a:lstStyle/>
          <a:p>
            <a:pPr>
              <a:lnSpc>
                <a:spcPct val="80000"/>
              </a:lnSpc>
              <a:spcBef>
                <a:spcPct val="0"/>
              </a:spcBef>
              <a:defRPr/>
            </a:pPr>
            <a:r>
              <a:rPr lang="en-US" sz="2000" dirty="0" smtClean="0">
                <a:ln w="18415" cmpd="sng">
                  <a:noFill/>
                  <a:prstDash val="solid"/>
                </a:ln>
                <a:solidFill>
                  <a:srgbClr val="496ABE"/>
                </a:solidFill>
                <a:latin typeface="Verdana"/>
                <a:ea typeface="+mj-ea"/>
                <a:cs typeface="Verdana"/>
              </a:rPr>
              <a:t>Harmful Blue Light </a:t>
            </a:r>
            <a:br>
              <a:rPr lang="en-US" sz="2000" dirty="0" smtClean="0">
                <a:ln w="18415" cmpd="sng">
                  <a:noFill/>
                  <a:prstDash val="solid"/>
                </a:ln>
                <a:solidFill>
                  <a:srgbClr val="496ABE"/>
                </a:solidFill>
                <a:latin typeface="Verdana"/>
                <a:ea typeface="+mj-ea"/>
                <a:cs typeface="Verdana"/>
              </a:rPr>
            </a:br>
            <a:r>
              <a:rPr lang="en-US" sz="2000" dirty="0" smtClean="0">
                <a:ln w="18415" cmpd="sng">
                  <a:noFill/>
                  <a:prstDash val="solid"/>
                </a:ln>
                <a:solidFill>
                  <a:srgbClr val="496ABE"/>
                </a:solidFill>
                <a:latin typeface="Verdana"/>
                <a:ea typeface="+mj-ea"/>
                <a:cs typeface="Verdana"/>
              </a:rPr>
              <a:t>is everywhere</a:t>
            </a:r>
            <a:endParaRPr lang="en-US" sz="2000" dirty="0">
              <a:ln w="18415" cmpd="sng">
                <a:noFill/>
                <a:prstDash val="solid"/>
              </a:ln>
              <a:solidFill>
                <a:srgbClr val="496ABE"/>
              </a:solidFill>
              <a:latin typeface="Verdana"/>
              <a:ea typeface="+mj-ea"/>
              <a:cs typeface="Verdana"/>
            </a:endParaRPr>
          </a:p>
        </p:txBody>
      </p:sp>
      <p:sp>
        <p:nvSpPr>
          <p:cNvPr id="9" name="ZoneTexte 8"/>
          <p:cNvSpPr txBox="1"/>
          <p:nvPr/>
        </p:nvSpPr>
        <p:spPr>
          <a:xfrm>
            <a:off x="5334000" y="1413569"/>
            <a:ext cx="4038600" cy="451406"/>
          </a:xfrm>
          <a:prstGeom prst="rect">
            <a:avLst/>
          </a:prstGeom>
          <a:noFill/>
          <a:ln>
            <a:noFill/>
          </a:ln>
        </p:spPr>
        <p:txBody>
          <a:bodyPr wrap="square" rtlCol="0">
            <a:spAutoFit/>
          </a:bodyPr>
          <a:lstStyle/>
          <a:p>
            <a:pPr>
              <a:lnSpc>
                <a:spcPct val="80000"/>
              </a:lnSpc>
              <a:spcBef>
                <a:spcPct val="0"/>
              </a:spcBef>
              <a:defRPr/>
            </a:pPr>
            <a:r>
              <a:rPr lang="en-US" sz="2800" b="1" dirty="0" smtClean="0">
                <a:ln w="18415" cmpd="sng">
                  <a:noFill/>
                  <a:prstDash val="solid"/>
                </a:ln>
                <a:solidFill>
                  <a:srgbClr val="000090"/>
                </a:solidFill>
                <a:effectLst/>
                <a:latin typeface="Verdana"/>
                <a:ea typeface="+mj-ea"/>
                <a:cs typeface="Verdana"/>
              </a:rPr>
              <a:t>INSIDE</a:t>
            </a:r>
            <a:endParaRPr lang="en-US" sz="2800" b="1" dirty="0">
              <a:ln w="18415" cmpd="sng">
                <a:noFill/>
                <a:prstDash val="solid"/>
              </a:ln>
              <a:solidFill>
                <a:srgbClr val="000090"/>
              </a:solidFill>
              <a:effectLst/>
              <a:latin typeface="Verdana"/>
              <a:ea typeface="+mj-ea"/>
              <a:cs typeface="Verdana"/>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304800"/>
            <a:ext cx="762000" cy="572448"/>
          </a:xfrm>
          <a:prstGeom prst="rect">
            <a:avLst/>
          </a:prstGeom>
          <a:effectLst>
            <a:outerShdw blurRad="50800" dir="2700000" algn="tl" rotWithShape="0">
              <a:srgbClr val="000000">
                <a:alpha val="43000"/>
              </a:srgbClr>
            </a:outerShdw>
          </a:effectLst>
        </p:spPr>
      </p:pic>
      <p:sp>
        <p:nvSpPr>
          <p:cNvPr id="7" name="TextBox 6"/>
          <p:cNvSpPr txBox="1"/>
          <p:nvPr/>
        </p:nvSpPr>
        <p:spPr>
          <a:xfrm>
            <a:off x="50292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8"/>
          <p:cNvSpPr txBox="1"/>
          <p:nvPr/>
        </p:nvSpPr>
        <p:spPr>
          <a:xfrm>
            <a:off x="381000" y="149265"/>
            <a:ext cx="8763000" cy="553998"/>
          </a:xfrm>
          <a:prstGeom prst="rect">
            <a:avLst/>
          </a:prstGeom>
          <a:noFill/>
        </p:spPr>
        <p:txBody>
          <a:bodyPr wrap="square" rtlCol="0">
            <a:spAutoFit/>
          </a:bodyPr>
          <a:lstStyle/>
          <a:p>
            <a:pPr algn="ctr">
              <a:spcBef>
                <a:spcPct val="0"/>
              </a:spcBef>
              <a:defRPr/>
            </a:pPr>
            <a:r>
              <a:rPr lang="en-US" sz="3000" b="1" dirty="0" smtClean="0">
                <a:solidFill>
                  <a:srgbClr val="000090"/>
                </a:solidFill>
                <a:effectLst/>
                <a:latin typeface="Verdana"/>
                <a:ea typeface="+mj-ea"/>
                <a:cs typeface="Verdana"/>
              </a:rPr>
              <a:t>INSIDE HARMFUL BLUE LIGHT</a:t>
            </a:r>
            <a:endParaRPr lang="en-US" sz="3000" b="1" dirty="0">
              <a:solidFill>
                <a:srgbClr val="000090"/>
              </a:solidFill>
              <a:effectLst/>
              <a:latin typeface="Verdana"/>
              <a:ea typeface="+mj-ea"/>
              <a:cs typeface="Verdana"/>
            </a:endParaRPr>
          </a:p>
        </p:txBody>
      </p:sp>
      <p:pic>
        <p:nvPicPr>
          <p:cNvPr id="4" name="Picture 3" descr="Graphs-01.png"/>
          <p:cNvPicPr>
            <a:picLocks noChangeAspect="1"/>
          </p:cNvPicPr>
          <p:nvPr/>
        </p:nvPicPr>
        <p:blipFill rotWithShape="1">
          <a:blip r:embed="rId3" cstate="print">
            <a:extLst>
              <a:ext uri="{28A0092B-C50C-407E-A947-70E740481C1C}">
                <a14:useLocalDpi xmlns:a14="http://schemas.microsoft.com/office/drawing/2010/main" val="0"/>
              </a:ext>
            </a:extLst>
          </a:blip>
          <a:srcRect t="12122"/>
          <a:stretch/>
        </p:blipFill>
        <p:spPr>
          <a:xfrm>
            <a:off x="268941" y="762000"/>
            <a:ext cx="8875059" cy="6026726"/>
          </a:xfrm>
          <a:prstGeom prst="rect">
            <a:avLst/>
          </a:prstGeom>
        </p:spPr>
      </p:pic>
      <p:sp>
        <p:nvSpPr>
          <p:cNvPr id="5" name="TextBox 4"/>
          <p:cNvSpPr txBox="1"/>
          <p:nvPr/>
        </p:nvSpPr>
        <p:spPr>
          <a:xfrm>
            <a:off x="5334000" y="6504800"/>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8"/>
          <p:cNvSpPr txBox="1"/>
          <p:nvPr/>
        </p:nvSpPr>
        <p:spPr>
          <a:xfrm>
            <a:off x="381000" y="149265"/>
            <a:ext cx="8763000" cy="1015663"/>
          </a:xfrm>
          <a:prstGeom prst="rect">
            <a:avLst/>
          </a:prstGeom>
          <a:noFill/>
        </p:spPr>
        <p:txBody>
          <a:bodyPr wrap="square" rtlCol="0">
            <a:spAutoFit/>
          </a:bodyPr>
          <a:lstStyle/>
          <a:p>
            <a:pPr algn="ctr">
              <a:spcBef>
                <a:spcPct val="0"/>
              </a:spcBef>
              <a:defRPr/>
            </a:pPr>
            <a:r>
              <a:rPr lang="en-US" sz="3000" b="1" dirty="0" smtClean="0">
                <a:solidFill>
                  <a:srgbClr val="000090"/>
                </a:solidFill>
                <a:effectLst/>
                <a:latin typeface="Verdana"/>
                <a:ea typeface="+mj-ea"/>
                <a:cs typeface="Verdana"/>
              </a:rPr>
              <a:t>LIGHT IS IMPORTANT FOR VISION &amp; EVERYDAY HEALTH</a:t>
            </a:r>
            <a:endParaRPr lang="en-US" sz="3000" b="1" dirty="0">
              <a:solidFill>
                <a:srgbClr val="000090"/>
              </a:solidFill>
              <a:effectLst/>
              <a:latin typeface="Verdana"/>
              <a:ea typeface="+mj-ea"/>
              <a:cs typeface="Verdana"/>
            </a:endParaRPr>
          </a:p>
        </p:txBody>
      </p:sp>
      <p:sp>
        <p:nvSpPr>
          <p:cNvPr id="7" name="Content Placeholder 2"/>
          <p:cNvSpPr txBox="1">
            <a:spLocks/>
          </p:cNvSpPr>
          <p:nvPr/>
        </p:nvSpPr>
        <p:spPr>
          <a:xfrm>
            <a:off x="0" y="1555750"/>
            <a:ext cx="8715375" cy="225425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Candara"/>
                <a:ea typeface="+mn-ea"/>
                <a:cs typeface="Candara"/>
              </a:rPr>
              <a:t>Beneficial Light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rgbClr val="000000"/>
                </a:solidFill>
                <a:effectLst/>
                <a:uLnTx/>
                <a:uFillTx/>
                <a:latin typeface="Candara"/>
                <a:ea typeface="+mn-ea"/>
                <a:cs typeface="Candara"/>
              </a:rPr>
              <a:t>Blue-Turquoise light </a:t>
            </a:r>
            <a:r>
              <a:rPr kumimoji="0" lang="en-US" sz="2200" b="0" i="0" u="none" strike="noStrike" kern="1200" cap="none" spc="0" normalizeH="0" baseline="0" noProof="0" dirty="0" smtClean="0">
                <a:ln>
                  <a:noFill/>
                </a:ln>
                <a:solidFill>
                  <a:srgbClr val="000000"/>
                </a:solidFill>
                <a:effectLst/>
                <a:uLnTx/>
                <a:uFillTx/>
                <a:latin typeface="Candara"/>
                <a:ea typeface="+mn-ea"/>
                <a:cs typeface="Candara"/>
              </a:rPr>
              <a:t>(465nm-495nm) plays an essential role in regulating the sleep/wake cycle, memory, cognitive performance, and other contributing factors to general wellness.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smtClean="0">
                <a:ln>
                  <a:noFill/>
                </a:ln>
                <a:solidFill>
                  <a:srgbClr val="000000"/>
                </a:solidFill>
                <a:effectLst/>
                <a:uLnTx/>
                <a:uFillTx/>
                <a:latin typeface="Candara"/>
                <a:ea typeface="+mn-ea"/>
                <a:cs typeface="Candara"/>
              </a:rPr>
              <a:t>Rest of the visible light spectrum </a:t>
            </a:r>
            <a:r>
              <a:rPr kumimoji="0" lang="en-US" sz="2200" b="0" i="0" u="none" strike="noStrike" kern="1200" cap="none" spc="0" normalizeH="0" baseline="0" noProof="0" dirty="0" smtClean="0">
                <a:ln>
                  <a:noFill/>
                </a:ln>
                <a:solidFill>
                  <a:srgbClr val="000000"/>
                </a:solidFill>
                <a:effectLst/>
                <a:uLnTx/>
                <a:uFillTx/>
                <a:latin typeface="Candara"/>
                <a:ea typeface="+mn-ea"/>
                <a:cs typeface="Candara"/>
              </a:rPr>
              <a:t>is essential for color perception &amp; acuity</a:t>
            </a:r>
            <a:endParaRPr kumimoji="0" lang="en-US" sz="2200" b="1" i="1" u="none" strike="noStrike" kern="1200" cap="none" spc="0" normalizeH="0" baseline="0" noProof="0" dirty="0" smtClean="0">
              <a:ln>
                <a:noFill/>
              </a:ln>
              <a:solidFill>
                <a:srgbClr val="000000"/>
              </a:solidFill>
              <a:effectLst/>
              <a:uLnTx/>
              <a:uFillTx/>
              <a:latin typeface="Candara"/>
              <a:ea typeface="+mn-ea"/>
              <a:cs typeface="Candar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Candara"/>
              <a:ea typeface="+mn-ea"/>
              <a:cs typeface="Candara"/>
            </a:endParaRPr>
          </a:p>
        </p:txBody>
      </p:sp>
      <p:pic>
        <p:nvPicPr>
          <p:cNvPr id="8" name="Picture 1" descr="R:\COMMUN\DMS\GBU_Premium\New_Developments\ANGEL\10. Marketing Communication\16. Illustrations &amp; animations\ILLUSTRATIONS\SPECTRE\Crizal_spectres 04_a (1)_6.png"/>
          <p:cNvPicPr>
            <a:picLocks noChangeAspect="1" noChangeArrowheads="1"/>
          </p:cNvPicPr>
          <p:nvPr/>
        </p:nvPicPr>
        <p:blipFill>
          <a:blip r:embed="rId3" cstate="print"/>
          <a:srcRect l="16885" t="29552" r="12881" b="40704"/>
          <a:stretch>
            <a:fillRect/>
          </a:stretch>
        </p:blipFill>
        <p:spPr bwMode="auto">
          <a:xfrm>
            <a:off x="762000" y="4274458"/>
            <a:ext cx="7543800" cy="2278742"/>
          </a:xfrm>
          <a:prstGeom prst="rect">
            <a:avLst/>
          </a:prstGeom>
          <a:noFill/>
          <a:ln w="9525">
            <a:noFill/>
            <a:miter lim="800000"/>
            <a:headEnd/>
            <a:tailEnd/>
          </a:ln>
        </p:spPr>
      </p:pic>
      <p:sp>
        <p:nvSpPr>
          <p:cNvPr id="5" name="TextBox 4"/>
          <p:cNvSpPr txBox="1"/>
          <p:nvPr/>
        </p:nvSpPr>
        <p:spPr>
          <a:xfrm>
            <a:off x="5410200" y="6477001"/>
            <a:ext cx="3733800" cy="277000"/>
          </a:xfrm>
          <a:prstGeom prst="rect">
            <a:avLst/>
          </a:prstGeom>
          <a:noFill/>
        </p:spPr>
        <p:txBody>
          <a:bodyPr wrap="square" rtlCol="0">
            <a:spAutoFit/>
          </a:bodyPr>
          <a:lstStyle/>
          <a:p>
            <a:r>
              <a:rPr lang="en-US" sz="1200" dirty="0" smtClean="0"/>
              <a:t>NOT FOR DISTRIBUTION – DO NOT DISCLOSE OR COPY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57248</TotalTime>
  <Words>3916</Words>
  <Application>Microsoft Office PowerPoint</Application>
  <PresentationFormat>On-screen Show (4:3)</PresentationFormat>
  <Paragraphs>374</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Candara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ESSILOR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Essilor logo</dc:title>
  <dc:creator>KBrewer</dc:creator>
  <cp:lastModifiedBy>OBSIYE Liban</cp:lastModifiedBy>
  <cp:revision>737</cp:revision>
  <cp:lastPrinted>2016-03-04T15:13:08Z</cp:lastPrinted>
  <dcterms:created xsi:type="dcterms:W3CDTF">2016-01-19T15:14:28Z</dcterms:created>
  <dcterms:modified xsi:type="dcterms:W3CDTF">2016-09-30T04:44:17Z</dcterms:modified>
</cp:coreProperties>
</file>